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510" r:id="rId2"/>
    <p:sldId id="1595" r:id="rId3"/>
    <p:sldId id="1589" r:id="rId4"/>
    <p:sldId id="1587" r:id="rId5"/>
    <p:sldId id="265" r:id="rId6"/>
    <p:sldId id="259" r:id="rId7"/>
    <p:sldId id="352" r:id="rId8"/>
    <p:sldId id="520" r:id="rId9"/>
    <p:sldId id="1590" r:id="rId10"/>
    <p:sldId id="1598" r:id="rId11"/>
    <p:sldId id="508" r:id="rId12"/>
    <p:sldId id="509" r:id="rId13"/>
    <p:sldId id="1599" r:id="rId14"/>
    <p:sldId id="507" r:id="rId15"/>
    <p:sldId id="1593" r:id="rId16"/>
    <p:sldId id="1597" r:id="rId17"/>
    <p:sldId id="1596" r:id="rId18"/>
    <p:sldId id="516"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5AA7"/>
    <a:srgbClr val="70AD47"/>
    <a:srgbClr val="9D4983"/>
    <a:srgbClr val="C581B7"/>
    <a:srgbClr val="4D8E94"/>
    <a:srgbClr val="6ECBD2"/>
    <a:srgbClr val="F99B1C"/>
    <a:srgbClr val="CBDD52"/>
    <a:srgbClr val="F3B058"/>
    <a:srgbClr val="5DB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892" autoAdjust="0"/>
    <p:restoredTop sz="63438" autoAdjust="0"/>
  </p:normalViewPr>
  <p:slideViewPr>
    <p:cSldViewPr snapToGrid="0">
      <p:cViewPr varScale="1">
        <p:scale>
          <a:sx n="33" d="100"/>
          <a:sy n="33" d="100"/>
        </p:scale>
        <p:origin x="45" y="33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A01C8F-4CAB-7948-8975-8CB8F1DC8585}" type="datetimeFigureOut">
              <a:rPr lang="en-US" smtClean="0"/>
              <a:t>12/5/2023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8F6B1E-8ADC-A64F-8D63-34A2F45CB835}" type="slidenum">
              <a:rPr lang="en-US" smtClean="0"/>
              <a:t>‹#›</a:t>
            </a:fld>
            <a:endParaRPr lang="en-US"/>
          </a:p>
        </p:txBody>
      </p:sp>
    </p:spTree>
    <p:extLst>
      <p:ext uri="{BB962C8B-B14F-4D97-AF65-F5344CB8AC3E}">
        <p14:creationId xmlns:p14="http://schemas.microsoft.com/office/powerpoint/2010/main" val="17821666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whitehouse.gov/wp-content/uploads/2022/04/Rural-Cost-Share-Analysis.xlsx"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nergy.gov/oced/articles/energizing-rural-communities-prize-awards-67-winners-67-million-advance-clean-energy"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akml.org/energyhub"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fontAlgn="base">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rPr>
              <a:t>My name is Erin Reinders and I am the Director of Infrastructure Development with the Alaska Municipal League. After about 20 years in local government as a planning and city manager type, with 10 of those years out in Unalaska/Dutch Harbor, I have been with AML for about 1 year and a half…and I now get to help a whole bunch of communities throughout the state!  I am super excited to be here today, thank you so much for including me.</a:t>
            </a:r>
            <a:endParaRPr lang="en-US" sz="1800" dirty="0">
              <a:effectLst/>
              <a:latin typeface="Times New Roman" panose="02020603050405020304" pitchFamily="18" charset="0"/>
              <a:ea typeface="Times New Roman" panose="02020603050405020304" pitchFamily="18" charset="0"/>
            </a:endParaRPr>
          </a:p>
          <a:p>
            <a:pPr marL="0" marR="0" algn="just" fontAlgn="base">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lgn="just" fontAlgn="base">
              <a:spcBef>
                <a:spcPts val="0"/>
              </a:spcBef>
              <a:spcAft>
                <a:spcPts val="0"/>
              </a:spcAft>
            </a:pPr>
            <a:r>
              <a:rPr lang="en-US" sz="1800" dirty="0">
                <a:effectLst/>
                <a:latin typeface="Calibri" panose="020F0502020204030204" pitchFamily="34" charset="0"/>
                <a:ea typeface="Times New Roman" panose="02020603050405020304" pitchFamily="18" charset="0"/>
              </a:rPr>
              <a:t>I suspect many of you are already aware, so perhaps this can serve as a reminder…AML is a nonprofit member organization established in 1950, has a long history of directly supporting Alaska’s 165 cities and boroughs. This is accomplished through shared services, annual conferences and symposiums, ongoing communication with and advocacy for our members, and responsive technical assistance and training opportunities. </a:t>
            </a:r>
            <a:endParaRPr lang="en-US" sz="1800" dirty="0">
              <a:effectLst/>
              <a:latin typeface="Times New Roman" panose="02020603050405020304" pitchFamily="18" charset="0"/>
              <a:ea typeface="Times New Roman" panose="02020603050405020304" pitchFamily="18" charset="0"/>
            </a:endParaRPr>
          </a:p>
          <a:p>
            <a:pPr marL="0" marR="0" lvl="0" indent="0">
              <a:lnSpc>
                <a:spcPct val="105000"/>
              </a:lnSpc>
              <a:spcBef>
                <a:spcPts val="0"/>
              </a:spcBef>
              <a:spcAft>
                <a:spcPts val="800"/>
              </a:spcAft>
              <a:buFont typeface="Symbol" panose="05050102010706020507" pitchFamily="18" charset="2"/>
              <a:buNone/>
            </a:pPr>
            <a:endParaRPr lang="en-US" sz="1200" dirty="0">
              <a:effectLst/>
              <a:latin typeface="Calibri" panose="020F0502020204030204" pitchFamily="34"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38F6B1E-8ADC-A64F-8D63-34A2F45CB835}" type="slidenum">
              <a:rPr lang="en-US" smtClean="0"/>
              <a:t>1</a:t>
            </a:fld>
            <a:endParaRPr lang="en-US"/>
          </a:p>
        </p:txBody>
      </p:sp>
    </p:spTree>
    <p:extLst>
      <p:ext uri="{BB962C8B-B14F-4D97-AF65-F5344CB8AC3E}">
        <p14:creationId xmlns:p14="http://schemas.microsoft.com/office/powerpoint/2010/main" val="31491007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bg1"/>
                </a:solidFill>
              </a:rPr>
              <a:t>The scale and scope of federal funding for infrastructure opportunities is immense and overwhelming</a:t>
            </a:r>
          </a:p>
          <a:p>
            <a:pPr marL="457200" indent="-457200">
              <a:buFont typeface="Arial" panose="020B0604020202020204" pitchFamily="34" charset="0"/>
              <a:buChar char="•"/>
            </a:pPr>
            <a:endParaRPr lang="en-US" sz="1200" dirty="0">
              <a:solidFill>
                <a:schemeClr val="bg1"/>
              </a:solidFill>
            </a:endParaRPr>
          </a:p>
          <a:p>
            <a:pPr marL="457200" indent="-457200">
              <a:buFont typeface="Arial" panose="020B0604020202020204" pitchFamily="34" charset="0"/>
              <a:buChar char="•"/>
            </a:pPr>
            <a:r>
              <a:rPr lang="en-US" sz="1200" dirty="0">
                <a:solidFill>
                  <a:schemeClr val="bg1"/>
                </a:solidFill>
              </a:rPr>
              <a:t>Supporting local and Tribal governments with locating, applying, reporting, and compliance</a:t>
            </a:r>
          </a:p>
          <a:p>
            <a:pPr marL="457200" indent="-457200">
              <a:buFont typeface="Arial" panose="020B0604020202020204" pitchFamily="34" charset="0"/>
              <a:buChar char="•"/>
            </a:pPr>
            <a:endParaRPr lang="en-US" sz="1200" dirty="0">
              <a:solidFill>
                <a:schemeClr val="bg1"/>
              </a:solidFill>
            </a:endParaRPr>
          </a:p>
          <a:p>
            <a:pPr marL="457200" indent="-457200">
              <a:buFont typeface="Arial" panose="020B0604020202020204" pitchFamily="34" charset="0"/>
              <a:buChar char="•"/>
            </a:pPr>
            <a:r>
              <a:rPr lang="en-US" sz="1200" dirty="0">
                <a:solidFill>
                  <a:schemeClr val="bg1"/>
                </a:solidFill>
              </a:rPr>
              <a:t>Directly and indirectly facilitating grant writing support</a:t>
            </a:r>
          </a:p>
          <a:p>
            <a:pPr marL="457200" indent="-457200">
              <a:buFont typeface="Arial" panose="020B0604020202020204" pitchFamily="34" charset="0"/>
              <a:buChar char="•"/>
            </a:pPr>
            <a:endParaRPr lang="en-US" sz="1200" dirty="0">
              <a:solidFill>
                <a:schemeClr val="bg1"/>
              </a:solidFill>
            </a:endParaRPr>
          </a:p>
          <a:p>
            <a:pPr marL="457200" indent="-457200">
              <a:buFont typeface="Arial" panose="020B0604020202020204" pitchFamily="34" charset="0"/>
              <a:buChar char="•"/>
            </a:pPr>
            <a:r>
              <a:rPr lang="en-US" sz="1200" dirty="0">
                <a:solidFill>
                  <a:schemeClr val="bg1"/>
                </a:solidFill>
              </a:rPr>
              <a:t>Developing online resources to support grant process development</a:t>
            </a:r>
          </a:p>
          <a:p>
            <a:pPr marL="342900" marR="0" lvl="0" indent="-342900">
              <a:spcBef>
                <a:spcPts val="0"/>
              </a:spcBef>
              <a:spcAft>
                <a:spcPts val="0"/>
              </a:spcAft>
              <a:buFont typeface="Symbol" panose="05050102010706020507" pitchFamily="18" charset="2"/>
              <a:buChar char=""/>
            </a:pPr>
            <a:endParaRPr lang="en-US" sz="1200" dirty="0">
              <a:effectLst/>
              <a:latin typeface="Calibri" panose="020F0502020204030204" pitchFamily="34"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endParaRPr lang="en-US" sz="1200" dirty="0">
              <a:effectLst/>
              <a:latin typeface="Calibri" panose="020F050202020403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38F6B1E-8ADC-A64F-8D63-34A2F45CB835}" type="slidenum">
              <a:rPr lang="en-US" smtClean="0"/>
              <a:t>10</a:t>
            </a:fld>
            <a:endParaRPr lang="en-US"/>
          </a:p>
        </p:txBody>
      </p:sp>
    </p:spTree>
    <p:extLst>
      <p:ext uri="{BB962C8B-B14F-4D97-AF65-F5344CB8AC3E}">
        <p14:creationId xmlns:p14="http://schemas.microsoft.com/office/powerpoint/2010/main" val="1614396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100" dirty="0">
                <a:effectLst/>
                <a:latin typeface="Calibri" panose="020F0502020204030204" pitchFamily="34" charset="0"/>
                <a:ea typeface="Calibri" panose="020F0502020204030204" pitchFamily="34" charset="0"/>
              </a:rPr>
              <a:t>Successes! </a:t>
            </a:r>
          </a:p>
          <a:p>
            <a:pPr marL="0" marR="0">
              <a:spcBef>
                <a:spcPts val="0"/>
              </a:spcBef>
              <a:spcAft>
                <a:spcPts val="0"/>
              </a:spcAft>
            </a:pPr>
            <a:endParaRPr lang="en-US" sz="11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100" dirty="0">
                <a:effectLst/>
                <a:latin typeface="+mn-lt"/>
                <a:ea typeface="Calibri" panose="020F0502020204030204" pitchFamily="34" charset="0"/>
              </a:rPr>
              <a:t>$43 million dollar has been awarded for the Cold Bay Replacement Dock.</a:t>
            </a:r>
          </a:p>
          <a:p>
            <a:pPr marL="0" marR="0">
              <a:spcBef>
                <a:spcPts val="0"/>
              </a:spcBef>
              <a:spcAft>
                <a:spcPts val="0"/>
              </a:spcAft>
            </a:pPr>
            <a:endParaRPr lang="en-US" sz="1100" dirty="0">
              <a:effectLst/>
              <a:latin typeface="+mn-lt"/>
              <a:ea typeface="Calibri" panose="020F0502020204030204" pitchFamily="34" charset="0"/>
            </a:endParaRPr>
          </a:p>
          <a:p>
            <a:pPr marL="0" marR="0">
              <a:spcBef>
                <a:spcPts val="0"/>
              </a:spcBef>
              <a:spcAft>
                <a:spcPts val="0"/>
              </a:spcAft>
            </a:pPr>
            <a:r>
              <a:rPr lang="en-US" sz="1100" dirty="0">
                <a:effectLst/>
                <a:latin typeface="+mn-lt"/>
                <a:ea typeface="Calibri" panose="020F0502020204030204" pitchFamily="34" charset="0"/>
              </a:rPr>
              <a:t> Capacity and match can be a huge a challenge for communities (I am not even sure I need to say that, I suspect we can all just agree!).  This grant was successful because of the close collaboration between Aleutians East Borough, City of Cold Bay and the State of Alaska – DOT.  AML was very excited to assist and coordination!  The State- recognizing this project’s importance supported the application not only by applying but by committing to the match.   </a:t>
            </a:r>
          </a:p>
          <a:p>
            <a:pPr marL="0" marR="0" lvl="0" indent="0">
              <a:spcBef>
                <a:spcPts val="0"/>
              </a:spcBef>
              <a:spcAft>
                <a:spcPts val="0"/>
              </a:spcAft>
              <a:buFont typeface="Symbol" panose="05050102010706020507" pitchFamily="18" charset="2"/>
              <a:buNone/>
            </a:pPr>
            <a:r>
              <a:rPr lang="en-US" sz="1100" dirty="0">
                <a:effectLst/>
                <a:latin typeface="Calibri" panose="020F0502020204030204" pitchFamily="34" charset="0"/>
                <a:ea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538F6B1E-8ADC-A64F-8D63-34A2F45CB835}" type="slidenum">
              <a:rPr lang="en-US" smtClean="0"/>
              <a:t>11</a:t>
            </a:fld>
            <a:endParaRPr lang="en-US"/>
          </a:p>
        </p:txBody>
      </p:sp>
    </p:spTree>
    <p:extLst>
      <p:ext uri="{BB962C8B-B14F-4D97-AF65-F5344CB8AC3E}">
        <p14:creationId xmlns:p14="http://schemas.microsoft.com/office/powerpoint/2010/main" val="4282934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AML was also happy to review the application for Yakutat.  They were successful obtaining $8.9 M for Construction of a New Small Boat Harbor which is over 60-year-old.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Fun part is that around this time last year, AML was invited by Yakutat to help organize and coordinate a transportation workshop with the Tribe, City and State and Federal agencies.  Together we identified shared transportation  priorities and grant application strategies for funding them.  This project was on that priority list!  The application was able to point to this meaningful collaboration. </a:t>
            </a:r>
          </a:p>
          <a:p>
            <a:pPr marL="0" marR="0">
              <a:spcBef>
                <a:spcPts val="0"/>
              </a:spcBef>
              <a:spcAft>
                <a:spcPts val="0"/>
              </a:spcAft>
            </a:pPr>
            <a:endParaRPr lang="en-US" sz="1800" dirty="0"/>
          </a:p>
        </p:txBody>
      </p:sp>
      <p:sp>
        <p:nvSpPr>
          <p:cNvPr id="4" name="Slide Number Placeholder 3"/>
          <p:cNvSpPr>
            <a:spLocks noGrp="1"/>
          </p:cNvSpPr>
          <p:nvPr>
            <p:ph type="sldNum" sz="quarter" idx="5"/>
          </p:nvPr>
        </p:nvSpPr>
        <p:spPr/>
        <p:txBody>
          <a:bodyPr/>
          <a:lstStyle/>
          <a:p>
            <a:fld id="{538F6B1E-8ADC-A64F-8D63-34A2F45CB835}" type="slidenum">
              <a:rPr lang="en-US" smtClean="0"/>
              <a:t>12</a:t>
            </a:fld>
            <a:endParaRPr lang="en-US"/>
          </a:p>
        </p:txBody>
      </p:sp>
    </p:spTree>
    <p:extLst>
      <p:ext uri="{BB962C8B-B14F-4D97-AF65-F5344CB8AC3E}">
        <p14:creationId xmlns:p14="http://schemas.microsoft.com/office/powerpoint/2010/main" val="30347432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defTabSz="914400">
              <a:lnSpc>
                <a:spcPts val="1850"/>
              </a:lnSpc>
              <a:spcBef>
                <a:spcPts val="0"/>
              </a:spcBef>
              <a:spcAft>
                <a:spcPts val="400"/>
              </a:spcAft>
              <a:buNone/>
            </a:pPr>
            <a:r>
              <a:rPr lang="en-US" sz="1100" dirty="0">
                <a:solidFill>
                  <a:schemeClr val="tx1">
                    <a:lumMod val="65000"/>
                    <a:lumOff val="35000"/>
                  </a:schemeClr>
                </a:solidFill>
                <a:latin typeface="+mn-lt"/>
                <a:cs typeface="+mn-cs"/>
              </a:rPr>
              <a:t>This project will result in an energy assessments and efficiency &amp; conservation plans for public facilities in 8 communities. The project will </a:t>
            </a:r>
          </a:p>
          <a:p>
            <a:pPr marL="342900" marR="0" lvl="1" indent="-342900" defTabSz="914400">
              <a:lnSpc>
                <a:spcPts val="1850"/>
              </a:lnSpc>
              <a:spcBef>
                <a:spcPts val="0"/>
              </a:spcBef>
              <a:spcAft>
                <a:spcPts val="400"/>
              </a:spcAft>
              <a:buAutoNum type="arabicParenR"/>
            </a:pPr>
            <a:r>
              <a:rPr lang="en-US" sz="1100" dirty="0">
                <a:solidFill>
                  <a:schemeClr val="tx1">
                    <a:lumMod val="65000"/>
                    <a:lumOff val="35000"/>
                  </a:schemeClr>
                </a:solidFill>
                <a:latin typeface="+mn-lt"/>
                <a:cs typeface="+mn-cs"/>
              </a:rPr>
              <a:t>increase energy efficiency</a:t>
            </a:r>
          </a:p>
          <a:p>
            <a:pPr marL="342900" marR="0" lvl="1" indent="-342900" defTabSz="914400">
              <a:lnSpc>
                <a:spcPts val="1850"/>
              </a:lnSpc>
              <a:spcBef>
                <a:spcPts val="0"/>
              </a:spcBef>
              <a:spcAft>
                <a:spcPts val="400"/>
              </a:spcAft>
              <a:buAutoNum type="arabicParenR"/>
            </a:pPr>
            <a:r>
              <a:rPr lang="en-US" sz="1100" dirty="0">
                <a:solidFill>
                  <a:schemeClr val="tx1">
                    <a:lumMod val="65000"/>
                    <a:lumOff val="35000"/>
                  </a:schemeClr>
                </a:solidFill>
                <a:latin typeface="+mn-lt"/>
                <a:cs typeface="+mn-cs"/>
              </a:rPr>
              <a:t>reduce diesel fuel consumption, and </a:t>
            </a:r>
          </a:p>
          <a:p>
            <a:pPr marL="342900" marR="0" lvl="1" indent="-342900" defTabSz="914400">
              <a:lnSpc>
                <a:spcPts val="1850"/>
              </a:lnSpc>
              <a:spcBef>
                <a:spcPts val="0"/>
              </a:spcBef>
              <a:spcAft>
                <a:spcPts val="400"/>
              </a:spcAft>
              <a:buAutoNum type="arabicParenR"/>
            </a:pPr>
            <a:r>
              <a:rPr lang="en-US" sz="1100" dirty="0">
                <a:solidFill>
                  <a:schemeClr val="tx1">
                    <a:lumMod val="65000"/>
                    <a:lumOff val="35000"/>
                  </a:schemeClr>
                </a:solidFill>
                <a:latin typeface="+mn-lt"/>
                <a:cs typeface="+mn-cs"/>
              </a:rPr>
              <a:t>lead to more economically delivered power to community facilities.</a:t>
            </a:r>
          </a:p>
          <a:p>
            <a:pPr marL="0" marR="0" indent="0">
              <a:lnSpc>
                <a:spcPct val="107000"/>
              </a:lnSpc>
              <a:spcBef>
                <a:spcPts val="0"/>
              </a:spcBef>
              <a:spcAft>
                <a:spcPts val="0"/>
              </a:spcAft>
              <a:buNone/>
            </a:pPr>
            <a:endParaRPr lang="en-US" sz="1100" b="1" dirty="0">
              <a:solidFill>
                <a:srgbClr val="016360"/>
              </a:solidFill>
              <a:latin typeface="+mn-lt"/>
              <a:ea typeface="+mn-ea"/>
              <a:cs typeface="Calibri" panose="020F0502020204030204" pitchFamily="34" charset="0"/>
            </a:endParaRPr>
          </a:p>
          <a:p>
            <a:pPr marL="0" marR="0" indent="0">
              <a:lnSpc>
                <a:spcPct val="107000"/>
              </a:lnSpc>
              <a:spcBef>
                <a:spcPts val="0"/>
              </a:spcBef>
              <a:spcAft>
                <a:spcPts val="0"/>
              </a:spcAft>
              <a:buNone/>
            </a:pPr>
            <a:r>
              <a:rPr lang="en-US" sz="1100" dirty="0">
                <a:solidFill>
                  <a:schemeClr val="tx1">
                    <a:lumMod val="65000"/>
                    <a:lumOff val="35000"/>
                  </a:schemeClr>
                </a:solidFill>
                <a:latin typeface="+mn-lt"/>
                <a:cs typeface="+mn-cs"/>
              </a:rPr>
              <a:t>At the end of the project period, communities will have prioritized recommended energy efficiency and conservation actions and initiated progress toward at least one of those </a:t>
            </a:r>
            <a:r>
              <a:rPr lang="en-US" sz="1100" dirty="0" err="1">
                <a:solidFill>
                  <a:schemeClr val="tx1">
                    <a:lumMod val="65000"/>
                    <a:lumOff val="35000"/>
                  </a:schemeClr>
                </a:solidFill>
                <a:latin typeface="+mn-lt"/>
                <a:cs typeface="+mn-cs"/>
              </a:rPr>
              <a:t>priorites</a:t>
            </a:r>
            <a:r>
              <a:rPr lang="en-US" sz="1100" dirty="0">
                <a:solidFill>
                  <a:schemeClr val="tx1">
                    <a:lumMod val="65000"/>
                    <a:lumOff val="35000"/>
                  </a:schemeClr>
                </a:solidFill>
                <a:latin typeface="+mn-lt"/>
                <a:cs typeface="+mn-cs"/>
              </a:rPr>
              <a:t>  in each community.</a:t>
            </a:r>
          </a:p>
          <a:p>
            <a:pPr marL="0" marR="0" indent="0">
              <a:lnSpc>
                <a:spcPct val="107000"/>
              </a:lnSpc>
              <a:spcBef>
                <a:spcPts val="0"/>
              </a:spcBef>
              <a:spcAft>
                <a:spcPts val="0"/>
              </a:spcAft>
              <a:buNone/>
            </a:pPr>
            <a:endParaRPr lang="en-US" sz="1100" dirty="0">
              <a:solidFill>
                <a:schemeClr val="tx1">
                  <a:lumMod val="65000"/>
                  <a:lumOff val="35000"/>
                </a:schemeClr>
              </a:solidFill>
              <a:latin typeface="+mn-lt"/>
              <a:cs typeface="+mn-cs"/>
            </a:endParaRPr>
          </a:p>
          <a:p>
            <a:pPr marL="0" marR="0" indent="0">
              <a:lnSpc>
                <a:spcPct val="107000"/>
              </a:lnSpc>
              <a:spcBef>
                <a:spcPts val="0"/>
              </a:spcBef>
              <a:spcAft>
                <a:spcPts val="0"/>
              </a:spcAft>
              <a:buNone/>
            </a:pPr>
            <a:r>
              <a:rPr lang="en-US" sz="1100" dirty="0">
                <a:solidFill>
                  <a:schemeClr val="tx1">
                    <a:lumMod val="65000"/>
                    <a:lumOff val="35000"/>
                  </a:schemeClr>
                </a:solidFill>
                <a:latin typeface="+mn-lt"/>
                <a:cs typeface="+mn-cs"/>
              </a:rPr>
              <a:t>We thank Nenana for stepping up and taking on this lead applicant role.</a:t>
            </a:r>
          </a:p>
          <a:p>
            <a:pPr marL="0" marR="0" indent="0">
              <a:lnSpc>
                <a:spcPct val="107000"/>
              </a:lnSpc>
              <a:spcBef>
                <a:spcPts val="0"/>
              </a:spcBef>
              <a:spcAft>
                <a:spcPts val="0"/>
              </a:spcAft>
              <a:buNone/>
            </a:pPr>
            <a:endParaRPr lang="en-US" sz="1100" b="1" dirty="0">
              <a:solidFill>
                <a:srgbClr val="016360"/>
              </a:solidFill>
              <a:latin typeface="+mn-lt"/>
              <a:ea typeface="+mn-ea"/>
              <a:cs typeface="Calibri" panose="020F0502020204030204" pitchFamily="34" charset="0"/>
            </a:endParaRPr>
          </a:p>
          <a:p>
            <a:pPr marL="0" marR="0" indent="0">
              <a:lnSpc>
                <a:spcPct val="107000"/>
              </a:lnSpc>
              <a:spcBef>
                <a:spcPts val="0"/>
              </a:spcBef>
              <a:spcAft>
                <a:spcPts val="0"/>
              </a:spcAft>
              <a:buNone/>
            </a:pPr>
            <a:r>
              <a:rPr lang="en-US" sz="1100" dirty="0">
                <a:solidFill>
                  <a:schemeClr val="tx1">
                    <a:lumMod val="65000"/>
                    <a:lumOff val="35000"/>
                  </a:schemeClr>
                </a:solidFill>
                <a:latin typeface="+mn-lt"/>
                <a:cs typeface="+mn-cs"/>
              </a:rPr>
              <a:t>The Alaska Municipal League will help to manage the project and facilitate technical expertise from additional partners.</a:t>
            </a:r>
          </a:p>
          <a:p>
            <a:pPr marL="0" marR="0" lvl="1" indent="0" defTabSz="914400">
              <a:lnSpc>
                <a:spcPts val="1850"/>
              </a:lnSpc>
              <a:spcBef>
                <a:spcPts val="0"/>
              </a:spcBef>
              <a:spcAft>
                <a:spcPts val="1200"/>
              </a:spcAft>
              <a:buNone/>
            </a:pPr>
            <a:endParaRPr lang="en-US" sz="1100" dirty="0">
              <a:solidFill>
                <a:schemeClr val="tx1">
                  <a:lumMod val="65000"/>
                  <a:lumOff val="35000"/>
                </a:schemeClr>
              </a:solidFill>
              <a:latin typeface="+mn-lt"/>
              <a:cs typeface="+mn-cs"/>
            </a:endParaRPr>
          </a:p>
          <a:p>
            <a:pPr marL="0" marR="0" lvl="1" indent="0" defTabSz="914400">
              <a:lnSpc>
                <a:spcPts val="1850"/>
              </a:lnSpc>
              <a:spcBef>
                <a:spcPts val="0"/>
              </a:spcBef>
              <a:spcAft>
                <a:spcPts val="1200"/>
              </a:spcAft>
              <a:buNone/>
            </a:pPr>
            <a:r>
              <a:rPr lang="en-US" sz="1100" dirty="0">
                <a:solidFill>
                  <a:schemeClr val="tx1">
                    <a:lumMod val="65000"/>
                    <a:lumOff val="35000"/>
                  </a:schemeClr>
                </a:solidFill>
                <a:latin typeface="+mn-lt"/>
                <a:cs typeface="+mn-cs"/>
              </a:rPr>
              <a:t>This program was highly competitive, we learned that the group approach was very attractive to the funding agency.  I encourage you to respond to these calls for interest! We are seeing meaningful results!</a:t>
            </a:r>
          </a:p>
          <a:p>
            <a:endParaRPr lang="en-US" dirty="0"/>
          </a:p>
        </p:txBody>
      </p:sp>
      <p:sp>
        <p:nvSpPr>
          <p:cNvPr id="4" name="Slide Number Placeholder 3"/>
          <p:cNvSpPr>
            <a:spLocks noGrp="1"/>
          </p:cNvSpPr>
          <p:nvPr>
            <p:ph type="sldNum" sz="quarter" idx="5"/>
          </p:nvPr>
        </p:nvSpPr>
        <p:spPr/>
        <p:txBody>
          <a:bodyPr/>
          <a:lstStyle/>
          <a:p>
            <a:fld id="{538F6B1E-8ADC-A64F-8D63-34A2F45CB835}" type="slidenum">
              <a:rPr lang="en-US" smtClean="0"/>
              <a:t>13</a:t>
            </a:fld>
            <a:endParaRPr lang="en-US"/>
          </a:p>
        </p:txBody>
      </p:sp>
    </p:spTree>
    <p:extLst>
      <p:ext uri="{BB962C8B-B14F-4D97-AF65-F5344CB8AC3E}">
        <p14:creationId xmlns:p14="http://schemas.microsoft.com/office/powerpoint/2010/main" val="1067177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600"/>
              </a:spcAft>
              <a:buClrTx/>
              <a:buSzTx/>
              <a:buFontTx/>
              <a:buNone/>
              <a:tabLst/>
              <a:defRPr/>
            </a:pPr>
            <a:r>
              <a:rPr lang="en-US" sz="1100" dirty="0">
                <a:effectLst/>
                <a:latin typeface="+mn-lt"/>
                <a:ea typeface="Calibri" panose="020F0502020204030204" pitchFamily="34" charset="0"/>
              </a:rPr>
              <a:t>7 communities were awarded funding to from the 2022 Safe Streets for All, each working on Safety Action Plans.  Total for state was $2.7 million.  These action plans will qualify these communities for implementation grants in the future. </a:t>
            </a:r>
          </a:p>
          <a:p>
            <a:pPr marL="0" marR="0" lvl="0" indent="0" algn="l" defTabSz="914400" rtl="0" eaLnBrk="1" fontAlgn="auto" latinLnBrk="0" hangingPunct="1">
              <a:lnSpc>
                <a:spcPct val="107000"/>
              </a:lnSpc>
              <a:spcBef>
                <a:spcPts val="0"/>
              </a:spcBef>
              <a:spcAft>
                <a:spcPts val="600"/>
              </a:spcAft>
              <a:buClrTx/>
              <a:buSzTx/>
              <a:buFontTx/>
              <a:buNone/>
              <a:tabLst/>
              <a:defRPr/>
            </a:pPr>
            <a:endParaRPr lang="en-US" sz="1100" dirty="0">
              <a:effectLst/>
              <a:latin typeface="+mn-lt"/>
              <a:ea typeface="Calibri" panose="020F0502020204030204" pitchFamily="34" charset="0"/>
            </a:endParaRPr>
          </a:p>
          <a:p>
            <a:pPr marL="0" marR="0" lvl="0" indent="0" algn="l" defTabSz="914400" rtl="0" eaLnBrk="1" fontAlgn="auto" latinLnBrk="0" hangingPunct="1">
              <a:lnSpc>
                <a:spcPct val="107000"/>
              </a:lnSpc>
              <a:spcBef>
                <a:spcPts val="0"/>
              </a:spcBef>
              <a:spcAft>
                <a:spcPts val="600"/>
              </a:spcAft>
              <a:buClrTx/>
              <a:buSzTx/>
              <a:buFontTx/>
              <a:buNone/>
              <a:tabLst/>
              <a:defRPr/>
            </a:pPr>
            <a:r>
              <a:rPr lang="en-US" sz="1100" dirty="0">
                <a:effectLst/>
                <a:latin typeface="+mn-lt"/>
                <a:ea typeface="Calibri" panose="020F0502020204030204" pitchFamily="34" charset="0"/>
              </a:rPr>
              <a:t>AML hosts a monthly meeting open to all these communities so they may compare notes and learn from each other.  So far that have shared what their experiences have been in the grant agreement process, and lessons learned.  Saint Paul is kind of a rock star with this program and it really taking the lead within this group, they have been neighborly enough to share their RFP’s to help the others along in their processes. </a:t>
            </a:r>
          </a:p>
          <a:p>
            <a:pPr marL="0" marR="0" lvl="0" indent="0" algn="l" defTabSz="914400" rtl="0" eaLnBrk="1" fontAlgn="auto" latinLnBrk="0" hangingPunct="1">
              <a:lnSpc>
                <a:spcPct val="107000"/>
              </a:lnSpc>
              <a:spcBef>
                <a:spcPts val="0"/>
              </a:spcBef>
              <a:spcAft>
                <a:spcPts val="600"/>
              </a:spcAft>
              <a:buClrTx/>
              <a:buSzTx/>
              <a:buFontTx/>
              <a:buNone/>
              <a:tabLst/>
              <a:defRPr/>
            </a:pPr>
            <a:endParaRPr lang="en-US" sz="1100" dirty="0">
              <a:latin typeface="+mn-lt"/>
            </a:endParaRPr>
          </a:p>
          <a:p>
            <a:r>
              <a:rPr lang="en-US" sz="1100" dirty="0">
                <a:latin typeface="+mn-lt"/>
              </a:rPr>
              <a:t>Maybe we should repeat this concept with other grant programs!</a:t>
            </a:r>
          </a:p>
          <a:p>
            <a:pPr marL="0" marR="0" lvl="0" indent="0" algn="l" defTabSz="914400" rtl="0" eaLnBrk="1" fontAlgn="auto" latinLnBrk="0" hangingPunct="1">
              <a:lnSpc>
                <a:spcPct val="107000"/>
              </a:lnSpc>
              <a:spcBef>
                <a:spcPts val="0"/>
              </a:spcBef>
              <a:spcAft>
                <a:spcPts val="600"/>
              </a:spcAft>
              <a:buClrTx/>
              <a:buSzTx/>
              <a:buFontTx/>
              <a:buNone/>
              <a:tabLst/>
              <a:defRPr/>
            </a:pPr>
            <a:endParaRPr lang="en-US" sz="1100" dirty="0">
              <a:effectLst/>
              <a:latin typeface="+mn-lt"/>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538F6B1E-8ADC-A64F-8D63-34A2F45CB835}" type="slidenum">
              <a:rPr lang="en-US" smtClean="0"/>
              <a:t>14</a:t>
            </a:fld>
            <a:endParaRPr lang="en-US"/>
          </a:p>
        </p:txBody>
      </p:sp>
    </p:spTree>
    <p:extLst>
      <p:ext uri="{BB962C8B-B14F-4D97-AF65-F5344CB8AC3E}">
        <p14:creationId xmlns:p14="http://schemas.microsoft.com/office/powerpoint/2010/main" val="25019831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8F6B1E-8ADC-A64F-8D63-34A2F45CB835}" type="slidenum">
              <a:rPr lang="en-US" smtClean="0"/>
              <a:t>15</a:t>
            </a:fld>
            <a:endParaRPr lang="en-US"/>
          </a:p>
        </p:txBody>
      </p:sp>
    </p:spTree>
    <p:extLst>
      <p:ext uri="{BB962C8B-B14F-4D97-AF65-F5344CB8AC3E}">
        <p14:creationId xmlns:p14="http://schemas.microsoft.com/office/powerpoint/2010/main" val="11638447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8F6B1E-8ADC-A64F-8D63-34A2F45CB835}" type="slidenum">
              <a:rPr lang="en-US" smtClean="0"/>
              <a:t>16</a:t>
            </a:fld>
            <a:endParaRPr lang="en-US"/>
          </a:p>
        </p:txBody>
      </p:sp>
    </p:spTree>
    <p:extLst>
      <p:ext uri="{BB962C8B-B14F-4D97-AF65-F5344CB8AC3E}">
        <p14:creationId xmlns:p14="http://schemas.microsoft.com/office/powerpoint/2010/main" val="40082523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brainstorm our challenges and opportunities!</a:t>
            </a:r>
          </a:p>
          <a:p>
            <a:endParaRPr lang="en-US" dirty="0"/>
          </a:p>
        </p:txBody>
      </p:sp>
      <p:sp>
        <p:nvSpPr>
          <p:cNvPr id="4" name="Slide Number Placeholder 3"/>
          <p:cNvSpPr>
            <a:spLocks noGrp="1"/>
          </p:cNvSpPr>
          <p:nvPr>
            <p:ph type="sldNum" sz="quarter" idx="5"/>
          </p:nvPr>
        </p:nvSpPr>
        <p:spPr/>
        <p:txBody>
          <a:bodyPr/>
          <a:lstStyle/>
          <a:p>
            <a:fld id="{538F6B1E-8ADC-A64F-8D63-34A2F45CB835}" type="slidenum">
              <a:rPr lang="en-US" smtClean="0"/>
              <a:t>17</a:t>
            </a:fld>
            <a:endParaRPr lang="en-US"/>
          </a:p>
        </p:txBody>
      </p:sp>
    </p:spTree>
    <p:extLst>
      <p:ext uri="{BB962C8B-B14F-4D97-AF65-F5344CB8AC3E}">
        <p14:creationId xmlns:p14="http://schemas.microsoft.com/office/powerpoint/2010/main" val="1461254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Thank you all so much for a great year!  Our plates are full and capacity may be limited.  But I hope we can remember that we are all better off when we work together! </a:t>
            </a:r>
          </a:p>
          <a:p>
            <a:endParaRPr lang="en-US" sz="1800" dirty="0"/>
          </a:p>
          <a:p>
            <a:r>
              <a:rPr lang="en-US" sz="1800" dirty="0"/>
              <a:t>Friends, thank you all so much for all you do!  Let’s have a great conference!</a:t>
            </a:r>
          </a:p>
        </p:txBody>
      </p:sp>
      <p:sp>
        <p:nvSpPr>
          <p:cNvPr id="4" name="Slide Number Placeholder 3"/>
          <p:cNvSpPr>
            <a:spLocks noGrp="1"/>
          </p:cNvSpPr>
          <p:nvPr>
            <p:ph type="sldNum" sz="quarter" idx="5"/>
          </p:nvPr>
        </p:nvSpPr>
        <p:spPr/>
        <p:txBody>
          <a:bodyPr/>
          <a:lstStyle/>
          <a:p>
            <a:fld id="{538F6B1E-8ADC-A64F-8D63-34A2F45CB835}" type="slidenum">
              <a:rPr lang="en-US" smtClean="0"/>
              <a:t>18</a:t>
            </a:fld>
            <a:endParaRPr lang="en-US"/>
          </a:p>
        </p:txBody>
      </p:sp>
    </p:spTree>
    <p:extLst>
      <p:ext uri="{BB962C8B-B14F-4D97-AF65-F5344CB8AC3E}">
        <p14:creationId xmlns:p14="http://schemas.microsoft.com/office/powerpoint/2010/main" val="895663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5000"/>
              </a:lnSpc>
              <a:spcBef>
                <a:spcPts val="0"/>
              </a:spcBef>
              <a:spcAft>
                <a:spcPts val="800"/>
              </a:spcAft>
              <a:buFont typeface="Symbol" panose="05050102010706020507" pitchFamily="18" charset="2"/>
              <a:buNone/>
            </a:pPr>
            <a:r>
              <a:rPr lang="en-US" sz="1800" dirty="0">
                <a:effectLst/>
                <a:latin typeface="Calibri" panose="020F0502020204030204" pitchFamily="34" charset="0"/>
                <a:ea typeface="Times New Roman" panose="02020603050405020304" pitchFamily="18" charset="0"/>
              </a:rPr>
              <a:t>Today we are going to talk about adventured in federal funding.</a:t>
            </a:r>
          </a:p>
          <a:p>
            <a:pPr marL="0" marR="0" lvl="0" indent="0">
              <a:lnSpc>
                <a:spcPct val="105000"/>
              </a:lnSpc>
              <a:spcBef>
                <a:spcPts val="0"/>
              </a:spcBef>
              <a:spcAft>
                <a:spcPts val="800"/>
              </a:spcAft>
              <a:buFont typeface="Symbol" panose="05050102010706020507" pitchFamily="18" charset="2"/>
              <a:buNone/>
            </a:pPr>
            <a:endParaRPr lang="en-US" sz="1800" dirty="0">
              <a:effectLst/>
              <a:latin typeface="Calibri" panose="020F0502020204030204" pitchFamily="34" charset="0"/>
              <a:ea typeface="Times New Roman" panose="02020603050405020304" pitchFamily="18" charset="0"/>
            </a:endParaRPr>
          </a:p>
          <a:p>
            <a:pPr marL="171450" marR="0" lvl="0" indent="-171450">
              <a:lnSpc>
                <a:spcPct val="105000"/>
              </a:lnSpc>
              <a:spcBef>
                <a:spcPts val="0"/>
              </a:spcBef>
              <a:spcAft>
                <a:spcPts val="800"/>
              </a:spcAft>
              <a:buFont typeface="Arial" panose="020B0604020202020204" pitchFamily="34" charset="0"/>
              <a:buChar char="•"/>
            </a:pPr>
            <a:r>
              <a:rPr lang="en-US" sz="1800" dirty="0">
                <a:effectLst/>
                <a:latin typeface="Calibri" panose="020F0502020204030204" pitchFamily="34" charset="0"/>
                <a:ea typeface="Times New Roman" panose="02020603050405020304" pitchFamily="18" charset="0"/>
              </a:rPr>
              <a:t>A bit about opportunities that now exist and how we might wrap our minds around it.</a:t>
            </a:r>
          </a:p>
          <a:p>
            <a:pPr marL="171450" marR="0" lvl="0" indent="-171450">
              <a:lnSpc>
                <a:spcPct val="105000"/>
              </a:lnSpc>
              <a:spcBef>
                <a:spcPts val="0"/>
              </a:spcBef>
              <a:spcAft>
                <a:spcPts val="800"/>
              </a:spcAft>
              <a:buFont typeface="Arial" panose="020B0604020202020204" pitchFamily="34" charset="0"/>
              <a:buChar char="•"/>
            </a:pPr>
            <a:r>
              <a:rPr lang="en-US" sz="1800" dirty="0">
                <a:effectLst/>
                <a:latin typeface="Calibri" panose="020F0502020204030204" pitchFamily="34" charset="0"/>
                <a:ea typeface="Times New Roman" panose="02020603050405020304" pitchFamily="18" charset="0"/>
              </a:rPr>
              <a:t>Available resources and support</a:t>
            </a:r>
          </a:p>
          <a:p>
            <a:pPr marL="171450" marR="0" lvl="0" indent="-171450">
              <a:lnSpc>
                <a:spcPct val="105000"/>
              </a:lnSpc>
              <a:spcBef>
                <a:spcPts val="0"/>
              </a:spcBef>
              <a:spcAft>
                <a:spcPts val="800"/>
              </a:spcAft>
              <a:buFont typeface="Arial" panose="020B0604020202020204" pitchFamily="34" charset="0"/>
              <a:buChar char="•"/>
            </a:pPr>
            <a:r>
              <a:rPr lang="en-US" sz="1800" dirty="0">
                <a:effectLst/>
                <a:latin typeface="Calibri" panose="020F0502020204030204" pitchFamily="34" charset="0"/>
                <a:ea typeface="Times New Roman" panose="02020603050405020304" pitchFamily="18" charset="0"/>
              </a:rPr>
              <a:t>Successful examples</a:t>
            </a:r>
          </a:p>
          <a:p>
            <a:pPr marL="171450" marR="0" lvl="0" indent="-171450" algn="l" defTabSz="914400" rtl="0" eaLnBrk="1" fontAlgn="auto" latinLnBrk="0" hangingPunct="1">
              <a:lnSpc>
                <a:spcPct val="105000"/>
              </a:lnSpc>
              <a:spcBef>
                <a:spcPts val="0"/>
              </a:spcBef>
              <a:spcAft>
                <a:spcPts val="800"/>
              </a:spcAft>
              <a:buClrTx/>
              <a:buSzTx/>
              <a:buFont typeface="Arial" panose="020B0604020202020204" pitchFamily="34" charset="0"/>
              <a:buChar char="•"/>
              <a:tabLst/>
              <a:defRPr/>
            </a:pPr>
            <a:r>
              <a:rPr lang="en-US" sz="1800" dirty="0">
                <a:effectLst/>
                <a:latin typeface="Calibri" panose="020F0502020204030204" pitchFamily="34" charset="0"/>
                <a:ea typeface="Times New Roman" panose="02020603050405020304" pitchFamily="18" charset="0"/>
              </a:rPr>
              <a:t>Brainstorming about </a:t>
            </a:r>
            <a:r>
              <a:rPr lang="en-US" sz="1800" dirty="0"/>
              <a:t>challenges and opportunities!</a:t>
            </a:r>
          </a:p>
          <a:p>
            <a:pPr marL="171450" marR="0" lvl="0" indent="-171450">
              <a:lnSpc>
                <a:spcPct val="105000"/>
              </a:lnSpc>
              <a:spcBef>
                <a:spcPts val="0"/>
              </a:spcBef>
              <a:spcAft>
                <a:spcPts val="800"/>
              </a:spcAft>
              <a:buFont typeface="Arial" panose="020B0604020202020204" pitchFamily="34" charset="0"/>
              <a:buChar char="•"/>
            </a:pPr>
            <a:endParaRPr lang="en-US" sz="1800" dirty="0">
              <a:effectLst/>
              <a:latin typeface="Calibri" panose="020F0502020204030204" pitchFamily="34" charset="0"/>
              <a:ea typeface="Times New Roman" panose="02020603050405020304" pitchFamily="18" charset="0"/>
            </a:endParaRPr>
          </a:p>
          <a:p>
            <a:pPr marL="0" marR="0" lvl="0" indent="0">
              <a:lnSpc>
                <a:spcPct val="105000"/>
              </a:lnSpc>
              <a:spcBef>
                <a:spcPts val="0"/>
              </a:spcBef>
              <a:spcAft>
                <a:spcPts val="800"/>
              </a:spcAft>
              <a:buFont typeface="Symbol" panose="05050102010706020507" pitchFamily="18" charset="2"/>
              <a:buNone/>
            </a:pPr>
            <a:endParaRPr lang="en-US" sz="1800" dirty="0">
              <a:effectLst/>
              <a:latin typeface="Calibri" panose="020F0502020204030204" pitchFamily="34" charset="0"/>
              <a:ea typeface="Times New Roman" panose="02020603050405020304" pitchFamily="18" charset="0"/>
            </a:endParaRPr>
          </a:p>
          <a:p>
            <a:pPr marL="342900" marR="0" lvl="0" indent="-342900">
              <a:lnSpc>
                <a:spcPct val="105000"/>
              </a:lnSpc>
              <a:spcBef>
                <a:spcPts val="0"/>
              </a:spcBef>
              <a:spcAft>
                <a:spcPts val="800"/>
              </a:spcAft>
              <a:buFont typeface="Symbol" panose="05050102010706020507" pitchFamily="18" charset="2"/>
              <a:buChar char=""/>
            </a:pPr>
            <a:endParaRPr lang="en-US" sz="1800" dirty="0">
              <a:effectLst/>
              <a:latin typeface="Calibri" panose="020F0502020204030204" pitchFamily="34" charset="0"/>
              <a:ea typeface="Times New Roman" panose="02020603050405020304" pitchFamily="18" charset="0"/>
            </a:endParaRPr>
          </a:p>
          <a:p>
            <a:pPr marL="342900" marR="0" lvl="0" indent="-342900">
              <a:lnSpc>
                <a:spcPct val="105000"/>
              </a:lnSpc>
              <a:spcBef>
                <a:spcPts val="0"/>
              </a:spcBef>
              <a:spcAft>
                <a:spcPts val="800"/>
              </a:spcAft>
              <a:buFont typeface="Symbol" panose="05050102010706020507" pitchFamily="18" charset="2"/>
              <a:buChar char=""/>
            </a:pPr>
            <a:endParaRPr lang="en-US" sz="1800" dirty="0">
              <a:effectLst/>
              <a:latin typeface="Calibri" panose="020F0502020204030204" pitchFamily="34" charset="0"/>
              <a:ea typeface="Times New Roman" panose="02020603050405020304" pitchFamily="18" charset="0"/>
            </a:endParaRPr>
          </a:p>
          <a:p>
            <a:pPr marL="342900" marR="0" lvl="0" indent="-342900">
              <a:lnSpc>
                <a:spcPct val="105000"/>
              </a:lnSpc>
              <a:spcBef>
                <a:spcPts val="0"/>
              </a:spcBef>
              <a:spcAft>
                <a:spcPts val="80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Title:  Adventures in Federal Funding Opportunities</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 </a:t>
            </a:r>
          </a:p>
          <a:p>
            <a:pPr marL="342900" marR="0" lvl="0" indent="-342900">
              <a:lnSpc>
                <a:spcPct val="105000"/>
              </a:lnSpc>
              <a:spcBef>
                <a:spcPts val="0"/>
              </a:spcBef>
              <a:spcAft>
                <a:spcPts val="80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Summary: This session explores the twists and turns of federal funding, particularly in the context of BIL/IIJA and IRA. From navigating challenges to uncovering exciting opportunities, this discussion will highlight resources and strategies to successfully secure, leverage and implement federal funds for your projects. Please come with ideas and lessons learned to share with your friends and neighbors!</a:t>
            </a:r>
            <a:endParaRPr lang="en-US" sz="1800" dirty="0">
              <a:effectLst/>
              <a:latin typeface="Calibri" panose="020F0502020204030204" pitchFamily="34" charset="0"/>
              <a:ea typeface="Calibri" panose="020F0502020204030204" pitchFamily="34" charset="0"/>
            </a:endParaRPr>
          </a:p>
          <a:p>
            <a:endParaRPr lang="en-US" sz="1800" dirty="0"/>
          </a:p>
          <a:p>
            <a:r>
              <a:rPr lang="en-US" sz="1800" dirty="0"/>
              <a:t>IN past </a:t>
            </a:r>
          </a:p>
          <a:p>
            <a:endParaRPr lang="en-US" sz="1800" dirty="0"/>
          </a:p>
          <a:p>
            <a:r>
              <a:rPr lang="en-US" sz="1800" dirty="0"/>
              <a:t>Hubs</a:t>
            </a:r>
          </a:p>
          <a:p>
            <a:r>
              <a:rPr lang="en-US" sz="1800" dirty="0" err="1"/>
              <a:t>Parthnerships</a:t>
            </a:r>
            <a:r>
              <a:rPr lang="en-US" sz="1800" dirty="0"/>
              <a:t> grants</a:t>
            </a:r>
          </a:p>
          <a:p>
            <a:r>
              <a:rPr lang="en-US" sz="1800" dirty="0"/>
              <a:t>Direct – grant support</a:t>
            </a:r>
          </a:p>
          <a:p>
            <a:r>
              <a:rPr lang="en-US" sz="1800" dirty="0" err="1"/>
              <a:t>Parthnerships</a:t>
            </a:r>
            <a:endParaRPr lang="en-US" sz="1800" dirty="0"/>
          </a:p>
          <a:p>
            <a:r>
              <a:rPr lang="en-US" sz="1800" dirty="0" err="1"/>
              <a:t>Offic</a:t>
            </a:r>
            <a:r>
              <a:rPr lang="en-US" sz="1800" dirty="0"/>
              <a:t> Hours</a:t>
            </a:r>
          </a:p>
          <a:p>
            <a:r>
              <a:rPr lang="en-US" sz="1800" dirty="0" err="1"/>
              <a:t>Capasity</a:t>
            </a:r>
            <a:endParaRPr lang="en-US" sz="1800" dirty="0"/>
          </a:p>
          <a:p>
            <a:r>
              <a:rPr lang="en-US" sz="1800" dirty="0"/>
              <a:t>Tipping point</a:t>
            </a:r>
          </a:p>
          <a:p>
            <a:endParaRPr lang="en-US" sz="1800" dirty="0"/>
          </a:p>
          <a:p>
            <a:r>
              <a:rPr lang="en-US" sz="1800" dirty="0"/>
              <a:t>Last year </a:t>
            </a:r>
            <a:r>
              <a:rPr lang="en-US" sz="1800" dirty="0" err="1"/>
              <a:t>focu</a:t>
            </a:r>
            <a:r>
              <a:rPr lang="en-US" sz="1800" dirty="0"/>
              <a:t> was on AML, this year, member focus</a:t>
            </a:r>
          </a:p>
          <a:p>
            <a:r>
              <a:rPr lang="en-US" sz="1800" dirty="0" err="1"/>
              <a:t>Fiffern</a:t>
            </a:r>
            <a:r>
              <a:rPr lang="en-US" sz="1800" dirty="0"/>
              <a:t> for members p stories</a:t>
            </a:r>
          </a:p>
          <a:p>
            <a:r>
              <a:rPr lang="en-US" sz="1800" dirty="0"/>
              <a:t> reason to </a:t>
            </a:r>
            <a:r>
              <a:rPr lang="en-US" sz="1800" dirty="0" err="1"/>
              <a:t>prosue</a:t>
            </a:r>
            <a:r>
              <a:rPr lang="en-US" sz="1800" dirty="0"/>
              <a:t> grant </a:t>
            </a:r>
            <a:r>
              <a:rPr lang="en-US" sz="1800" dirty="0" err="1"/>
              <a:t>fuing</a:t>
            </a:r>
            <a:r>
              <a:rPr lang="en-US" sz="1800" dirty="0"/>
              <a:t>, </a:t>
            </a:r>
            <a:r>
              <a:rPr lang="en-US" sz="1800" dirty="0" err="1"/>
              <a:t>fuing</a:t>
            </a:r>
            <a:r>
              <a:rPr lang="en-US" sz="1800" dirty="0"/>
              <a:t> receive, which impact, feedback from partners, </a:t>
            </a:r>
            <a:r>
              <a:rPr lang="en-US" sz="1800" dirty="0" err="1"/>
              <a:t>engate</a:t>
            </a:r>
            <a:r>
              <a:rPr lang="en-US" sz="1800" dirty="0"/>
              <a:t> and part of , name them, draw in build up </a:t>
            </a:r>
            <a:r>
              <a:rPr lang="en-US" sz="1800" dirty="0" err="1"/>
              <a:t>tippiong</a:t>
            </a:r>
            <a:r>
              <a:rPr lang="en-US" sz="1800" dirty="0"/>
              <a:t> point</a:t>
            </a:r>
          </a:p>
        </p:txBody>
      </p:sp>
      <p:sp>
        <p:nvSpPr>
          <p:cNvPr id="4" name="Slide Number Placeholder 3"/>
          <p:cNvSpPr>
            <a:spLocks noGrp="1"/>
          </p:cNvSpPr>
          <p:nvPr>
            <p:ph type="sldNum" sz="quarter" idx="5"/>
          </p:nvPr>
        </p:nvSpPr>
        <p:spPr/>
        <p:txBody>
          <a:bodyPr/>
          <a:lstStyle/>
          <a:p>
            <a:fld id="{538F6B1E-8ADC-A64F-8D63-34A2F45CB835}" type="slidenum">
              <a:rPr lang="en-US" smtClean="0"/>
              <a:t>2</a:t>
            </a:fld>
            <a:endParaRPr lang="en-US"/>
          </a:p>
        </p:txBody>
      </p:sp>
    </p:spTree>
    <p:extLst>
      <p:ext uri="{BB962C8B-B14F-4D97-AF65-F5344CB8AC3E}">
        <p14:creationId xmlns:p14="http://schemas.microsoft.com/office/powerpoint/2010/main" val="1250828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42289" rtl="0" eaLnBrk="1" fontAlgn="auto" latinLnBrk="0" hangingPunct="1">
              <a:lnSpc>
                <a:spcPct val="100000"/>
              </a:lnSpc>
              <a:spcBef>
                <a:spcPts val="0"/>
              </a:spcBef>
              <a:spcAft>
                <a:spcPts val="0"/>
              </a:spcAft>
              <a:buClrTx/>
              <a:buSzTx/>
              <a:buFontTx/>
              <a:buNone/>
              <a:tabLst/>
              <a:defRPr/>
            </a:pPr>
            <a:r>
              <a:rPr lang="en-US" b="1" dirty="0">
                <a:solidFill>
                  <a:srgbClr val="FF0000"/>
                </a:solidFill>
                <a:latin typeface="Calibri" panose="020F0502020204030204" pitchFamily="34" charset="0"/>
                <a:ea typeface="Calibri" panose="020F0502020204030204" pitchFamily="34" charset="0"/>
              </a:rPr>
              <a:t>The Infrastructure Investment and Jobs Act (IIJA), aka Bipartisan Infrastructure Law (BIL),</a:t>
            </a:r>
            <a:r>
              <a:rPr lang="en-US" dirty="0">
                <a:solidFill>
                  <a:srgbClr val="FF0000"/>
                </a:solidFill>
                <a:latin typeface="Calibri" panose="020F0502020204030204" pitchFamily="34" charset="0"/>
                <a:ea typeface="Calibri" panose="020F0502020204030204" pitchFamily="34" charset="0"/>
                <a:cs typeface="Calibri" panose="020F0502020204030204" pitchFamily="34" charset="0"/>
              </a:rPr>
              <a:t> was signed into law by President Biden on November 15, 2021. The law authorized $1.2 trillion for transportation and infrastructure spending with $550 billion of that figure going toward “new” investments and programs.  Combination of formal funds and competitive grants.</a:t>
            </a:r>
          </a:p>
          <a:p>
            <a:pPr marL="0" marR="0" lvl="0" indent="0" algn="l" defTabSz="942289" rtl="0" eaLnBrk="1" fontAlgn="auto" latinLnBrk="0" hangingPunct="1">
              <a:lnSpc>
                <a:spcPct val="100000"/>
              </a:lnSpc>
              <a:spcBef>
                <a:spcPts val="0"/>
              </a:spcBef>
              <a:spcAft>
                <a:spcPts val="0"/>
              </a:spcAft>
              <a:buClrTx/>
              <a:buSzTx/>
              <a:buFontTx/>
              <a:buNone/>
              <a:tabLst/>
              <a:defRPr/>
            </a:pPr>
            <a:endParaRPr lang="en-US"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pPr marL="0" marR="0" lvl="0" indent="0" algn="l" defTabSz="942289" rtl="0" eaLnBrk="1" fontAlgn="auto" latinLnBrk="0" hangingPunct="1">
              <a:lnSpc>
                <a:spcPct val="100000"/>
              </a:lnSpc>
              <a:spcBef>
                <a:spcPts val="0"/>
              </a:spcBef>
              <a:spcAft>
                <a:spcPts val="0"/>
              </a:spcAft>
              <a:buClrTx/>
              <a:buSzTx/>
              <a:buFontTx/>
              <a:buNone/>
              <a:tabLst/>
              <a:defRPr/>
            </a:pPr>
            <a:r>
              <a:rPr lang="en-US"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en-US" b="0" dirty="0"/>
              <a:t>IIJA is projected to bring about $18 billion to Alaska, or nearly $25,000 </a:t>
            </a:r>
            <a:r>
              <a:rPr lang="en-US" b="0" i="1" dirty="0"/>
              <a:t>per Alaskan. </a:t>
            </a:r>
          </a:p>
          <a:p>
            <a:pPr marL="0" marR="0" lvl="0" indent="0" algn="l" defTabSz="942289" rtl="0" eaLnBrk="1" fontAlgn="auto" latinLnBrk="0" hangingPunct="1">
              <a:lnSpc>
                <a:spcPct val="100000"/>
              </a:lnSpc>
              <a:spcBef>
                <a:spcPts val="0"/>
              </a:spcBef>
              <a:spcAft>
                <a:spcPts val="0"/>
              </a:spcAft>
              <a:buClrTx/>
              <a:buSzTx/>
              <a:buFontTx/>
              <a:buNone/>
              <a:tabLst/>
              <a:defRPr/>
            </a:pPr>
            <a:endParaRPr lang="en-US" sz="1200" b="0" i="1" dirty="0">
              <a:effectLst/>
              <a:latin typeface="acumin-pro"/>
            </a:endParaRPr>
          </a:p>
          <a:p>
            <a:pPr marL="0" marR="0" lvl="0" indent="0" algn="l" defTabSz="942289" rtl="0" eaLnBrk="1" fontAlgn="auto" latinLnBrk="0" hangingPunct="1">
              <a:lnSpc>
                <a:spcPct val="100000"/>
              </a:lnSpc>
              <a:spcBef>
                <a:spcPts val="0"/>
              </a:spcBef>
              <a:spcAft>
                <a:spcPts val="0"/>
              </a:spcAft>
              <a:buClrTx/>
              <a:buSzTx/>
              <a:buFontTx/>
              <a:buNone/>
              <a:tabLst/>
              <a:defRPr/>
            </a:pPr>
            <a:r>
              <a:rPr lang="en-US" sz="1200" b="0" i="1" dirty="0">
                <a:effectLst/>
                <a:latin typeface="acumin-pro"/>
              </a:rPr>
              <a:t>This is huge.</a:t>
            </a:r>
          </a:p>
          <a:p>
            <a:pPr marL="0" marR="0" lvl="0" indent="0" algn="l" defTabSz="942289" rtl="0" eaLnBrk="1" fontAlgn="auto" latinLnBrk="0" hangingPunct="1">
              <a:lnSpc>
                <a:spcPct val="100000"/>
              </a:lnSpc>
              <a:spcBef>
                <a:spcPts val="0"/>
              </a:spcBef>
              <a:spcAft>
                <a:spcPts val="0"/>
              </a:spcAft>
              <a:buClrTx/>
              <a:buSzTx/>
              <a:buFontTx/>
              <a:buNone/>
              <a:tabLst/>
              <a:defRPr/>
            </a:pPr>
            <a:endParaRPr lang="en-US" sz="1200" b="0" i="1" dirty="0">
              <a:effectLst/>
              <a:latin typeface="acumin-pro"/>
            </a:endParaRPr>
          </a:p>
          <a:p>
            <a:pPr marL="0" marR="0" lvl="0" indent="0" algn="l" defTabSz="942289" rtl="0" eaLnBrk="1" fontAlgn="auto" latinLnBrk="0" hangingPunct="1">
              <a:lnSpc>
                <a:spcPct val="100000"/>
              </a:lnSpc>
              <a:spcBef>
                <a:spcPts val="0"/>
              </a:spcBef>
              <a:spcAft>
                <a:spcPts val="0"/>
              </a:spcAft>
              <a:buClrTx/>
              <a:buSzTx/>
              <a:buFontTx/>
              <a:buNone/>
              <a:tabLst/>
              <a:defRPr/>
            </a:pPr>
            <a:r>
              <a:rPr lang="en-US" sz="1200" b="0" i="1" dirty="0">
                <a:effectLst/>
                <a:latin typeface="acumin-pro"/>
              </a:rPr>
              <a:t>Additionally, on </a:t>
            </a:r>
            <a:r>
              <a:rPr lang="en-US" sz="1200" b="0" i="0" dirty="0">
                <a:effectLst/>
                <a:latin typeface="acumin-pro"/>
              </a:rPr>
              <a:t>August 16, 2022 the </a:t>
            </a:r>
            <a:r>
              <a:rPr lang="en-US" sz="1200" b="1" i="0" dirty="0">
                <a:effectLst/>
                <a:latin typeface="acumin-pro"/>
              </a:rPr>
              <a:t>Inflation Reduction Act (IRA) </a:t>
            </a:r>
            <a:r>
              <a:rPr lang="en-US" sz="1200" b="0" i="0" dirty="0">
                <a:effectLst/>
                <a:latin typeface="acumin-pro"/>
              </a:rPr>
              <a:t>was signed into law. In terms of infrastructure, this focuses on climate and energy, investing $369 billion into related programs. </a:t>
            </a:r>
            <a:endParaRPr lang="en-US" dirty="0"/>
          </a:p>
          <a:p>
            <a:endParaRPr lang="en-US" sz="1200" dirty="0">
              <a:solidFill>
                <a:schemeClr val="bg1"/>
              </a:solidFill>
            </a:endParaRPr>
          </a:p>
          <a:p>
            <a:r>
              <a:rPr lang="en-US" sz="1200" dirty="0">
                <a:solidFill>
                  <a:schemeClr val="bg1"/>
                </a:solidFill>
              </a:rPr>
              <a:t>The scale and scope of federal funding for infrastructure opportunities is immense and overwhelming</a:t>
            </a:r>
          </a:p>
          <a:p>
            <a:endParaRPr lang="en-US" sz="1200" dirty="0">
              <a:solidFill>
                <a:schemeClr val="bg1"/>
              </a:solidFill>
            </a:endParaRPr>
          </a:p>
          <a:p>
            <a:r>
              <a:rPr lang="en-US" sz="1200" dirty="0">
                <a:solidFill>
                  <a:schemeClr val="bg1"/>
                </a:solidFill>
              </a:rPr>
              <a:t>This is truly a once in a generation sort of situation. </a:t>
            </a:r>
          </a:p>
          <a:p>
            <a:endParaRPr lang="en-US" sz="1200" dirty="0">
              <a:solidFill>
                <a:schemeClr val="bg1"/>
              </a:solidFill>
            </a:endParaRPr>
          </a:p>
          <a:p>
            <a:pPr>
              <a:buFont typeface="Wingdings" panose="05000000000000000000" pitchFamily="2" charset="2"/>
              <a:buChar char="§"/>
            </a:pPr>
            <a:r>
              <a:rPr lang="en-US" sz="1200" b="1" dirty="0">
                <a:solidFill>
                  <a:schemeClr val="tx1">
                    <a:lumMod val="95000"/>
                    <a:lumOff val="5000"/>
                  </a:schemeClr>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Many programs</a:t>
            </a:r>
            <a:r>
              <a:rPr lang="en-US" sz="1200" b="1" dirty="0">
                <a:solidFill>
                  <a:schemeClr val="tx1">
                    <a:lumMod val="95000"/>
                    <a:lumOff val="5000"/>
                  </a:schemeClr>
                </a:solidFill>
                <a:latin typeface="Arial" panose="020B0604020202020204" pitchFamily="34" charset="0"/>
                <a:cs typeface="Arial" panose="020B0604020202020204" pitchFamily="34" charset="0"/>
              </a:rPr>
              <a:t> </a:t>
            </a:r>
            <a:r>
              <a:rPr lang="en-US" sz="1200" dirty="0">
                <a:solidFill>
                  <a:schemeClr val="tx1">
                    <a:lumMod val="95000"/>
                    <a:lumOff val="5000"/>
                  </a:schemeClr>
                </a:solidFill>
                <a:latin typeface="Arial" panose="020B0604020202020204" pitchFamily="34" charset="0"/>
                <a:cs typeface="Arial" panose="020B0604020202020204" pitchFamily="34" charset="0"/>
              </a:rPr>
              <a:t>have &gt;80% Federal Share, Rural set-asides </a:t>
            </a:r>
          </a:p>
          <a:p>
            <a:pPr>
              <a:buFont typeface="Wingdings" panose="05000000000000000000" pitchFamily="2" charset="2"/>
              <a:buChar char="§"/>
            </a:pPr>
            <a:r>
              <a:rPr lang="en-US" sz="1200" dirty="0">
                <a:solidFill>
                  <a:schemeClr val="tx1">
                    <a:lumMod val="95000"/>
                    <a:lumOff val="5000"/>
                  </a:schemeClr>
                </a:solidFill>
                <a:latin typeface="Arial" panose="020B0604020202020204" pitchFamily="34" charset="0"/>
                <a:cs typeface="Arial" panose="020B0604020202020204" pitchFamily="34" charset="0"/>
              </a:rPr>
              <a:t>Emphasis on disadvantaged and rural - e</a:t>
            </a:r>
          </a:p>
          <a:p>
            <a:pPr>
              <a:buFont typeface="Wingdings" panose="05000000000000000000" pitchFamily="2" charset="2"/>
              <a:buChar char="§"/>
            </a:pPr>
            <a:r>
              <a:rPr lang="en-US" sz="1200" dirty="0">
                <a:solidFill>
                  <a:schemeClr val="tx1">
                    <a:lumMod val="95000"/>
                    <a:lumOff val="5000"/>
                  </a:schemeClr>
                </a:solidFill>
                <a:latin typeface="Arial" panose="020B0604020202020204" pitchFamily="34" charset="0"/>
                <a:cs typeface="Arial" panose="020B0604020202020204" pitchFamily="34" charset="0"/>
              </a:rPr>
              <a:t>All good for Alaska in terms of competitive </a:t>
            </a:r>
            <a:r>
              <a:rPr lang="en-US" sz="1200" dirty="0" err="1">
                <a:solidFill>
                  <a:schemeClr val="tx1">
                    <a:lumMod val="95000"/>
                    <a:lumOff val="5000"/>
                  </a:schemeClr>
                </a:solidFill>
                <a:latin typeface="Arial" panose="020B0604020202020204" pitchFamily="34" charset="0"/>
                <a:cs typeface="Arial" panose="020B0604020202020204" pitchFamily="34" charset="0"/>
              </a:rPr>
              <a:t>advantag</a:t>
            </a:r>
            <a:endParaRPr lang="en-US" sz="1200" dirty="0">
              <a:solidFill>
                <a:schemeClr val="bg1"/>
              </a:solidFill>
            </a:endParaRPr>
          </a:p>
          <a:p>
            <a:pPr marL="457200" indent="-457200">
              <a:buFont typeface="Arial" panose="020B0604020202020204" pitchFamily="34" charset="0"/>
              <a:buChar char="•"/>
            </a:pPr>
            <a:endParaRPr lang="en-US" sz="1200" dirty="0">
              <a:solidFill>
                <a:schemeClr val="bg1"/>
              </a:solidFill>
            </a:endParaRPr>
          </a:p>
          <a:p>
            <a:pPr marL="457200" indent="-457200">
              <a:buFont typeface="Arial" panose="020B0604020202020204" pitchFamily="34" charset="0"/>
              <a:buChar char="•"/>
            </a:pPr>
            <a:endParaRPr lang="en-US" sz="1200" dirty="0">
              <a:solidFill>
                <a:schemeClr val="bg1"/>
              </a:solidFill>
            </a:endParaRPr>
          </a:p>
          <a:p>
            <a:endParaRPr lang="en-US" dirty="0"/>
          </a:p>
        </p:txBody>
      </p:sp>
      <p:sp>
        <p:nvSpPr>
          <p:cNvPr id="4" name="Slide Number Placeholder 3"/>
          <p:cNvSpPr>
            <a:spLocks noGrp="1"/>
          </p:cNvSpPr>
          <p:nvPr>
            <p:ph type="sldNum" sz="quarter" idx="5"/>
          </p:nvPr>
        </p:nvSpPr>
        <p:spPr/>
        <p:txBody>
          <a:bodyPr/>
          <a:lstStyle/>
          <a:p>
            <a:fld id="{538F6B1E-8ADC-A64F-8D63-34A2F45CB835}" type="slidenum">
              <a:rPr lang="en-US" smtClean="0"/>
              <a:t>3</a:t>
            </a:fld>
            <a:endParaRPr lang="en-US"/>
          </a:p>
        </p:txBody>
      </p:sp>
    </p:spTree>
    <p:extLst>
      <p:ext uri="{BB962C8B-B14F-4D97-AF65-F5344CB8AC3E}">
        <p14:creationId xmlns:p14="http://schemas.microsoft.com/office/powerpoint/2010/main" val="3013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dirty="0">
                <a:solidFill>
                  <a:schemeClr val="bg1"/>
                </a:solidFill>
              </a:rPr>
              <a:t>How can we think about this huge concept like infrastructure?  </a:t>
            </a:r>
          </a:p>
          <a:p>
            <a:pPr marL="0" indent="0">
              <a:buFont typeface="Arial" panose="020B0604020202020204" pitchFamily="34" charset="0"/>
              <a:buNone/>
            </a:pPr>
            <a:endParaRPr lang="en-US" sz="1200" dirty="0">
              <a:solidFill>
                <a:schemeClr val="bg1"/>
              </a:solidFill>
            </a:endParaRPr>
          </a:p>
          <a:p>
            <a:pPr marL="0" indent="0">
              <a:buFont typeface="Arial" panose="020B0604020202020204" pitchFamily="34" charset="0"/>
              <a:buNone/>
            </a:pPr>
            <a:r>
              <a:rPr lang="en-US" sz="1200" dirty="0">
                <a:solidFill>
                  <a:schemeClr val="bg1"/>
                </a:solidFill>
              </a:rPr>
              <a:t>So last year I was into dividing things into buckets to make sense of all the programs being created and Notice of Funding Opportunities being released.  I needed this for my own brain but also to help organize discussions and information with cities and boroughs. </a:t>
            </a:r>
          </a:p>
          <a:p>
            <a:pPr>
              <a:spcBef>
                <a:spcPts val="0"/>
              </a:spcBef>
              <a:spcAft>
                <a:spcPts val="0"/>
              </a:spcAft>
            </a:pPr>
            <a:endParaRPr lang="en-US" dirty="0">
              <a:effectLst/>
            </a:endParaRPr>
          </a:p>
          <a:p>
            <a:pPr marL="742950" marR="0" lvl="1" indent="-285750">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rPr>
              <a:t>Resilience, which includes wildfire management</a:t>
            </a:r>
            <a:endParaRPr lang="en-US" sz="1100" dirty="0">
              <a:effectLst/>
              <a:latin typeface="Calibri" panose="020F0502020204030204" pitchFamily="34" charset="0"/>
              <a:ea typeface="Calibri" panose="020F0502020204030204" pitchFamily="34" charset="0"/>
            </a:endParaRP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1100" dirty="0">
                <a:effectLst/>
                <a:latin typeface="Calibri" panose="020F0502020204030204" pitchFamily="34" charset="0"/>
                <a:ea typeface="Times New Roman" panose="02020603050405020304" pitchFamily="18" charset="0"/>
              </a:rPr>
              <a:t>Energy &amp; Power - </a:t>
            </a:r>
            <a:r>
              <a:rPr lang="en-US" sz="1600" dirty="0">
                <a:latin typeface="Arial" panose="020B0604020202020204" pitchFamily="34" charset="0"/>
                <a:cs typeface="Arial" panose="020B0604020202020204" pitchFamily="34" charset="0"/>
              </a:rPr>
              <a:t>Upgrade Electricity and Transmission Infrastructure</a:t>
            </a:r>
          </a:p>
          <a:p>
            <a:pPr marL="742950" marR="0" lvl="1" indent="-285750">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rPr>
              <a:t>Water &amp; Sewer  - </a:t>
            </a:r>
            <a:r>
              <a:rPr lang="en-US" sz="1600" dirty="0">
                <a:latin typeface="Arial" panose="020B0604020202020204" pitchFamily="34" charset="0"/>
                <a:cs typeface="Arial" panose="020B0604020202020204" pitchFamily="34" charset="0"/>
              </a:rPr>
              <a:t>Ensure Clean Drinking Water and Sanitation </a:t>
            </a:r>
            <a:endParaRPr lang="en-US" sz="1100" dirty="0">
              <a:effectLst/>
              <a:latin typeface="Calibri" panose="020F0502020204030204" pitchFamily="34" charset="0"/>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rPr>
              <a:t>Broadband (DE &amp; Cyber) </a:t>
            </a:r>
            <a:r>
              <a:rPr lang="en-US" sz="1600" dirty="0">
                <a:latin typeface="Arial" panose="020B0604020202020204" pitchFamily="34" charset="0"/>
                <a:cs typeface="Arial" panose="020B0604020202020204" pitchFamily="34" charset="0"/>
              </a:rPr>
              <a:t>Provide High Speed Internet for All</a:t>
            </a:r>
            <a:endParaRPr lang="en-US" sz="1100" dirty="0">
              <a:effectLst/>
              <a:latin typeface="Calibri" panose="020F0502020204030204" pitchFamily="34" charset="0"/>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rPr>
              <a:t>Transportation  - </a:t>
            </a:r>
            <a:r>
              <a:rPr lang="en-US" sz="1600" b="1"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Improve Transportation Systems ports, bridges, roads, transit and more</a:t>
            </a:r>
          </a:p>
          <a:p>
            <a:pPr marL="457200" marR="0" lvl="1" indent="0">
              <a:spcBef>
                <a:spcPts val="0"/>
              </a:spcBef>
              <a:spcAft>
                <a:spcPts val="0"/>
              </a:spcAft>
              <a:buFont typeface="Courier New" panose="02070309020205020404" pitchFamily="49" charset="0"/>
              <a:buNone/>
            </a:pPr>
            <a:endParaRPr lang="en-US" sz="1600" dirty="0">
              <a:effectLst/>
              <a:latin typeface="Arial" panose="020B0604020202020204" pitchFamily="34" charset="0"/>
              <a:ea typeface="Calibri" panose="020F0502020204030204" pitchFamily="34" charset="0"/>
              <a:cs typeface="Arial" panose="020B0604020202020204" pitchFamily="34" charset="0"/>
            </a:endParaRPr>
          </a:p>
          <a:p>
            <a:pPr marL="457200" marR="0" lvl="1" indent="0">
              <a:spcBef>
                <a:spcPts val="0"/>
              </a:spcBef>
              <a:spcAft>
                <a:spcPts val="0"/>
              </a:spcAft>
              <a:buFont typeface="Courier New" panose="02070309020205020404" pitchFamily="49" charset="0"/>
              <a:buNone/>
            </a:pPr>
            <a:r>
              <a:rPr lang="en-US" sz="1600" dirty="0">
                <a:effectLst/>
                <a:latin typeface="Arial" panose="020B0604020202020204" pitchFamily="34" charset="0"/>
                <a:ea typeface="Calibri" panose="020F0502020204030204" pitchFamily="34" charset="0"/>
                <a:cs typeface="Arial" panose="020B0604020202020204" pitchFamily="34" charset="0"/>
              </a:rPr>
              <a:t>I think things that surround these buckets are concepts like workforce development, housing, even community facilities and equipment. </a:t>
            </a:r>
            <a:endParaRPr lang="en-US" sz="1100" dirty="0">
              <a:effectLst/>
              <a:latin typeface="Calibri" panose="020F0502020204030204" pitchFamily="34" charset="0"/>
              <a:ea typeface="Calibri" panose="020F0502020204030204" pitchFamily="34" charset="0"/>
            </a:endParaRPr>
          </a:p>
          <a:p>
            <a:pPr marL="457200" indent="-457200">
              <a:buFont typeface="Arial" panose="020B0604020202020204" pitchFamily="34" charset="0"/>
              <a:buChar char="•"/>
            </a:pPr>
            <a:endParaRPr lang="en-US" sz="1200" dirty="0">
              <a:solidFill>
                <a:schemeClr val="bg1"/>
              </a:solidFill>
            </a:endParaRPr>
          </a:p>
          <a:p>
            <a:endParaRPr lang="en-US" dirty="0"/>
          </a:p>
        </p:txBody>
      </p:sp>
      <p:sp>
        <p:nvSpPr>
          <p:cNvPr id="4" name="Slide Number Placeholder 3"/>
          <p:cNvSpPr>
            <a:spLocks noGrp="1"/>
          </p:cNvSpPr>
          <p:nvPr>
            <p:ph type="sldNum" sz="quarter" idx="5"/>
          </p:nvPr>
        </p:nvSpPr>
        <p:spPr/>
        <p:txBody>
          <a:bodyPr/>
          <a:lstStyle/>
          <a:p>
            <a:fld id="{538F6B1E-8ADC-A64F-8D63-34A2F45CB835}" type="slidenum">
              <a:rPr lang="en-US" smtClean="0"/>
              <a:t>4</a:t>
            </a:fld>
            <a:endParaRPr lang="en-US"/>
          </a:p>
        </p:txBody>
      </p:sp>
    </p:spTree>
    <p:extLst>
      <p:ext uri="{BB962C8B-B14F-4D97-AF65-F5344CB8AC3E}">
        <p14:creationId xmlns:p14="http://schemas.microsoft.com/office/powerpoint/2010/main" val="13520799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pPr>
            <a:r>
              <a:rPr lang="en-US" sz="1200" b="1" i="0" dirty="0">
                <a:latin typeface="Arial" panose="020B0604020202020204" pitchFamily="34" charset="0"/>
                <a:ea typeface="Calibri" panose="020F0502020204030204" pitchFamily="34" charset="0"/>
                <a:cs typeface="Arial" panose="020B0604020202020204" pitchFamily="34" charset="0"/>
              </a:rPr>
              <a:t>But how can AML think about our approach as a member organization?</a:t>
            </a:r>
          </a:p>
          <a:p>
            <a:pPr>
              <a:lnSpc>
                <a:spcPct val="107000"/>
              </a:lnSpc>
            </a:pPr>
            <a:endParaRPr lang="en-US" sz="1200" b="1" i="0" dirty="0">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en-US" sz="1200" i="1" dirty="0">
                <a:solidFill>
                  <a:schemeClr val="bg1"/>
                </a:solidFill>
              </a:rPr>
              <a:t>The scale and scope of federal funding for infrastructure opportunities is immense and overwhelming.  But this is our approach to help!</a:t>
            </a:r>
          </a:p>
          <a:p>
            <a:pPr marL="0" marR="0" lvl="0" indent="0" algn="l" defTabSz="914400" rtl="0" eaLnBrk="1" fontAlgn="auto" latinLnBrk="0" hangingPunct="1">
              <a:lnSpc>
                <a:spcPct val="107000"/>
              </a:lnSpc>
              <a:spcBef>
                <a:spcPts val="0"/>
              </a:spcBef>
              <a:spcAft>
                <a:spcPts val="0"/>
              </a:spcAft>
              <a:buClrTx/>
              <a:buSzTx/>
              <a:buFontTx/>
              <a:buNone/>
              <a:tabLst/>
              <a:defRPr/>
            </a:pPr>
            <a:endParaRPr lang="en-US" sz="1200" i="1" dirty="0">
              <a:solidFill>
                <a:schemeClr val="bg1"/>
              </a:solidFill>
            </a:endParaRPr>
          </a:p>
          <a:p>
            <a:pPr>
              <a:lnSpc>
                <a:spcPct val="107000"/>
              </a:lnSpc>
            </a:pPr>
            <a:r>
              <a:rPr lang="en-US" sz="1200" b="1" i="0" dirty="0">
                <a:latin typeface="Arial" panose="020B0604020202020204" pitchFamily="34" charset="0"/>
                <a:ea typeface="Calibri" panose="020F0502020204030204" pitchFamily="34" charset="0"/>
                <a:cs typeface="Arial" panose="020B0604020202020204" pitchFamily="34" charset="0"/>
              </a:rPr>
              <a:t>Overarching Goal: </a:t>
            </a:r>
          </a:p>
          <a:p>
            <a:pPr marL="171450" indent="-171450">
              <a:lnSpc>
                <a:spcPct val="107000"/>
              </a:lnSpc>
              <a:buFont typeface="Arial" panose="020B0604020202020204" pitchFamily="34" charset="0"/>
              <a:buChar char="•"/>
            </a:pPr>
            <a:r>
              <a:rPr lang="en-US" sz="1200" i="0" dirty="0">
                <a:latin typeface="Arial" panose="020B0604020202020204" pitchFamily="34" charset="0"/>
                <a:ea typeface="Calibri" panose="020F0502020204030204" pitchFamily="34" charset="0"/>
                <a:cs typeface="Arial" panose="020B0604020202020204" pitchFamily="34" charset="0"/>
              </a:rPr>
              <a:t>Maximize the benefit to Alaska and foster statewide collaboration, especially  with all the opportunities coming from the Bipartisan Infrastructure Law.  </a:t>
            </a:r>
          </a:p>
          <a:p>
            <a:pPr marL="171450" indent="-171450">
              <a:lnSpc>
                <a:spcPct val="107000"/>
              </a:lnSpc>
              <a:buFont typeface="Arial" panose="020B0604020202020204" pitchFamily="34" charset="0"/>
              <a:buChar char="•"/>
            </a:pPr>
            <a:r>
              <a:rPr lang="en-US" sz="1200" i="0" dirty="0">
                <a:latin typeface="Arial" panose="020B0604020202020204" pitchFamily="34" charset="0"/>
                <a:ea typeface="Calibri" panose="020F0502020204030204" pitchFamily="34" charset="0"/>
                <a:cs typeface="Arial" panose="020B0604020202020204" pitchFamily="34" charset="0"/>
              </a:rPr>
              <a:t>Help position local governments for success by being a resource for partnerships, information, and guidance.  We recognize that capacity is a hurdle for many, and want to augment that.</a:t>
            </a:r>
            <a:endParaRPr lang="en-US" sz="1200" b="1" i="0" dirty="0">
              <a:latin typeface="Arial" panose="020B060402020202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538F6B1E-8ADC-A64F-8D63-34A2F45CB835}" type="slidenum">
              <a:rPr lang="en-US" smtClean="0"/>
              <a:t>5</a:t>
            </a:fld>
            <a:endParaRPr lang="en-US"/>
          </a:p>
        </p:txBody>
      </p:sp>
    </p:spTree>
    <p:extLst>
      <p:ext uri="{BB962C8B-B14F-4D97-AF65-F5344CB8AC3E}">
        <p14:creationId xmlns:p14="http://schemas.microsoft.com/office/powerpoint/2010/main" val="16669392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highlight>
                  <a:srgbClr val="FFFF00"/>
                </a:highlight>
              </a:rPr>
              <a:t>Our outcomes…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effectLst/>
                <a:highlight>
                  <a:srgbClr val="FFFF00"/>
                </a:highlight>
                <a:latin typeface="Calibri" panose="020F0502020204030204" pitchFamily="34" charset="0"/>
                <a:ea typeface="Times New Roman" panose="02020603050405020304" pitchFamily="18" charset="0"/>
              </a:rPr>
              <a:t>Available resources and support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Times New Roman" panose="02020603050405020304" pitchFamily="18" charset="0"/>
              </a:rPr>
              <a:t>So, how does our approach impact each of you, what are the outcomes of those approaches?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effectLst/>
                <a:latin typeface="Calibri" panose="020F0502020204030204" pitchFamily="34" charset="0"/>
                <a:ea typeface="Times New Roman" panose="02020603050405020304" pitchFamily="18" charset="0"/>
              </a:rPr>
              <a:t>Mixture of outreach and information sharing  </a:t>
            </a:r>
            <a:r>
              <a:rPr lang="en-US" sz="1200" dirty="0">
                <a:effectLst/>
                <a:latin typeface="Calibri" panose="020F0502020204030204" pitchFamily="34" charset="0"/>
                <a:ea typeface="Times New Roman" panose="02020603050405020304" pitchFamily="18" charset="0"/>
              </a:rPr>
              <a:t>- emails, informational hubs, websites, weekly infrastructure office hours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effectLst/>
                <a:latin typeface="Calibri" panose="020F0502020204030204" pitchFamily="34" charset="0"/>
                <a:ea typeface="Times New Roman" panose="02020603050405020304" pitchFamily="18" charset="0"/>
              </a:rPr>
              <a:t>Access to training,  and Technical Assistance - </a:t>
            </a:r>
            <a:r>
              <a:rPr lang="en-US" sz="1200" dirty="0">
                <a:effectLst/>
                <a:latin typeface="Calibri" panose="020F0502020204030204" pitchFamily="34" charset="0"/>
                <a:ea typeface="Times New Roman" panose="02020603050405020304" pitchFamily="18" charset="0"/>
              </a:rPr>
              <a:t>connections to specialists, training opportunities (asset management sessions we are having this year as an  example) s, governance assistance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effectLst/>
                <a:latin typeface="Calibri" panose="020F0502020204030204" pitchFamily="34" charset="0"/>
                <a:ea typeface="Times New Roman" panose="02020603050405020304" pitchFamily="18" charset="0"/>
              </a:rPr>
              <a:t>Cohort support </a:t>
            </a:r>
            <a:r>
              <a:rPr lang="en-US" sz="1200" dirty="0">
                <a:effectLst/>
                <a:latin typeface="Calibri" panose="020F0502020204030204" pitchFamily="34" charset="0"/>
                <a:ea typeface="Times New Roman" panose="02020603050405020304" pitchFamily="18" charset="0"/>
              </a:rPr>
              <a:t>– I imagine we will be seeing more and more of these – some of you may have heard about Alaska Water Infrastructure Navigation Center and the associated Cohort Groups –  we also have a Safe Streets for All working groups all focused on implementation of the same grant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effectLst/>
                <a:latin typeface="Calibri" panose="020F0502020204030204" pitchFamily="34" charset="0"/>
                <a:ea typeface="Times New Roman" panose="02020603050405020304" pitchFamily="18" charset="0"/>
              </a:rPr>
              <a:t>Direct support  </a:t>
            </a:r>
            <a:r>
              <a:rPr lang="en-US" sz="1200" dirty="0">
                <a:effectLst/>
                <a:latin typeface="Calibri" panose="020F0502020204030204" pitchFamily="34" charset="0"/>
                <a:ea typeface="Times New Roman" panose="02020603050405020304" pitchFamily="18" charset="0"/>
              </a:rPr>
              <a:t>- like grant writing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effectLst/>
              <a:latin typeface="Calibri" panose="020F050202020403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effectLst/>
                <a:latin typeface="Calibri" panose="020F0502020204030204" pitchFamily="34" charset="0"/>
                <a:ea typeface="Times New Roman" panose="02020603050405020304" pitchFamily="18" charset="0"/>
              </a:rPr>
              <a:t>So this is a </a:t>
            </a:r>
            <a:r>
              <a:rPr lang="en-US" sz="1200" b="1" dirty="0">
                <a:effectLst/>
                <a:latin typeface="Calibri" panose="020F0502020204030204" pitchFamily="34" charset="0"/>
                <a:ea typeface="Times New Roman" panose="02020603050405020304" pitchFamily="18" charset="0"/>
              </a:rPr>
              <a:t>year in review</a:t>
            </a:r>
            <a:r>
              <a:rPr lang="en-US" sz="1200" dirty="0">
                <a:effectLst/>
                <a:latin typeface="Calibri" panose="020F0502020204030204" pitchFamily="34" charset="0"/>
                <a:ea typeface="Times New Roman" panose="02020603050405020304" pitchFamily="18" charset="0"/>
              </a:rPr>
              <a:t>, so I thought I would highlight some of these activities and successes from the past year. </a:t>
            </a:r>
          </a:p>
          <a:p>
            <a:endParaRPr lang="en-US" dirty="0"/>
          </a:p>
        </p:txBody>
      </p:sp>
      <p:sp>
        <p:nvSpPr>
          <p:cNvPr id="4" name="Slide Number Placeholder 3"/>
          <p:cNvSpPr>
            <a:spLocks noGrp="1"/>
          </p:cNvSpPr>
          <p:nvPr>
            <p:ph type="sldNum" sz="quarter" idx="5"/>
          </p:nvPr>
        </p:nvSpPr>
        <p:spPr/>
        <p:txBody>
          <a:bodyPr/>
          <a:lstStyle/>
          <a:p>
            <a:fld id="{538F6B1E-8ADC-A64F-8D63-34A2F45CB835}" type="slidenum">
              <a:rPr lang="en-US" smtClean="0"/>
              <a:t>6</a:t>
            </a:fld>
            <a:endParaRPr lang="en-US"/>
          </a:p>
        </p:txBody>
      </p:sp>
    </p:spTree>
    <p:extLst>
      <p:ext uri="{BB962C8B-B14F-4D97-AF65-F5344CB8AC3E}">
        <p14:creationId xmlns:p14="http://schemas.microsoft.com/office/powerpoint/2010/main" val="2767123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2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effectLst/>
                <a:latin typeface="Calibri" panose="020F0502020204030204" pitchFamily="34" charset="0"/>
                <a:ea typeface="Times New Roman" panose="02020603050405020304" pitchFamily="18" charset="0"/>
              </a:rPr>
              <a:t>Available resources and support</a:t>
            </a:r>
          </a:p>
          <a:p>
            <a:pPr marL="0" indent="0">
              <a:buNone/>
            </a:pPr>
            <a:endParaRPr lang="en-US" sz="2000" dirty="0"/>
          </a:p>
          <a:p>
            <a:pPr marL="0" indent="0">
              <a:buNone/>
            </a:pPr>
            <a:r>
              <a:rPr lang="en-US" sz="2000" dirty="0"/>
              <a:t>AKFEDERAL FUNIDNG.org is thanks to the </a:t>
            </a:r>
            <a:r>
              <a:rPr lang="en-US" sz="2000" b="1" i="1" dirty="0">
                <a:solidFill>
                  <a:schemeClr val="tx2"/>
                </a:solidFill>
              </a:rPr>
              <a:t>Alaska Infrastructure Coordinating Committee  - AML, State of Alaska , University of Alaska, Denali Commission, AFN to name few</a:t>
            </a:r>
          </a:p>
          <a:p>
            <a:pPr marL="0" indent="0">
              <a:buNone/>
            </a:pPr>
            <a:endParaRPr lang="en-US" sz="2000" b="1" i="1" dirty="0">
              <a:solidFill>
                <a:schemeClr val="tx2"/>
              </a:solidFill>
            </a:endParaRPr>
          </a:p>
          <a:p>
            <a:pPr marL="0" indent="0">
              <a:buNone/>
            </a:pPr>
            <a:r>
              <a:rPr lang="en-US" sz="2000" b="1" i="1" dirty="0">
                <a:solidFill>
                  <a:schemeClr val="tx2"/>
                </a:solidFill>
              </a:rPr>
              <a:t>It includes…</a:t>
            </a:r>
          </a:p>
          <a:p>
            <a:pPr lvl="1">
              <a:buFont typeface="Wingdings" panose="05000000000000000000" pitchFamily="2" charset="2"/>
              <a:buChar char="ü"/>
            </a:pPr>
            <a:endParaRPr lang="en-US" sz="2000" b="1" i="1" dirty="0">
              <a:solidFill>
                <a:schemeClr val="tx2"/>
              </a:solidFill>
            </a:endParaRPr>
          </a:p>
          <a:p>
            <a:pPr lvl="1">
              <a:buFont typeface="Wingdings" panose="05000000000000000000" pitchFamily="2" charset="2"/>
              <a:buChar char="ü"/>
            </a:pPr>
            <a:r>
              <a:rPr lang="en-US" sz="2000" dirty="0"/>
              <a:t>News and grant information</a:t>
            </a:r>
          </a:p>
          <a:p>
            <a:pPr lvl="1">
              <a:buFont typeface="Wingdings" panose="05000000000000000000" pitchFamily="2" charset="2"/>
              <a:buChar char="ü"/>
            </a:pPr>
            <a:r>
              <a:rPr lang="en-US" sz="2000" dirty="0"/>
              <a:t>Resource Links</a:t>
            </a:r>
          </a:p>
          <a:p>
            <a:pPr lvl="1">
              <a:buFont typeface="Wingdings" panose="05000000000000000000" pitchFamily="2" charset="2"/>
              <a:buChar char="ü"/>
            </a:pPr>
            <a:r>
              <a:rPr lang="en-US" sz="2000" dirty="0"/>
              <a:t>Trainings/events</a:t>
            </a:r>
          </a:p>
          <a:p>
            <a:pPr lvl="1">
              <a:buFont typeface="Wingdings" panose="05000000000000000000" pitchFamily="2" charset="2"/>
              <a:buChar char="ü"/>
            </a:pPr>
            <a:r>
              <a:rPr lang="en-US" sz="2000" dirty="0"/>
              <a:t>Match Requirement Form</a:t>
            </a:r>
          </a:p>
          <a:p>
            <a:pPr lvl="1">
              <a:buFont typeface="Wingdings" panose="05000000000000000000" pitchFamily="2" charset="2"/>
              <a:buChar char="ü"/>
            </a:pPr>
            <a:r>
              <a:rPr lang="en-US" sz="2000" dirty="0"/>
              <a:t>Links to Transportation Hub &amp; Energy Hub</a:t>
            </a:r>
          </a:p>
          <a:p>
            <a:pPr lvl="1">
              <a:buFont typeface="Wingdings" panose="05000000000000000000" pitchFamily="2" charset="2"/>
              <a:buChar char="ü"/>
            </a:pPr>
            <a:r>
              <a:rPr lang="en-US" sz="2000" dirty="0"/>
              <a:t>Always looking to improve, so let us know your suggestions!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538F6B1E-8ADC-A64F-8D63-34A2F45CB835}" type="slidenum">
              <a:rPr lang="en-US" smtClean="0"/>
              <a:t>7</a:t>
            </a:fld>
            <a:endParaRPr lang="en-US"/>
          </a:p>
        </p:txBody>
      </p:sp>
    </p:spTree>
    <p:extLst>
      <p:ext uri="{BB962C8B-B14F-4D97-AF65-F5344CB8AC3E}">
        <p14:creationId xmlns:p14="http://schemas.microsoft.com/office/powerpoint/2010/main" val="24301876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With Outreach and Information Sharing and Technical Assistance in mind…we can point to a couple of infrastructure hubs</a:t>
            </a:r>
          </a:p>
          <a:p>
            <a:endParaRPr lang="en-US" sz="1100" dirty="0"/>
          </a:p>
          <a:p>
            <a:r>
              <a:rPr lang="en-US" sz="1100" dirty="0"/>
              <a:t>Last year we were announcing the </a:t>
            </a:r>
            <a:r>
              <a:rPr lang="en-US" sz="1100" b="1" dirty="0"/>
              <a:t>Transportation HUB</a:t>
            </a:r>
            <a:r>
              <a:rPr lang="en-US" sz="1100" dirty="0"/>
              <a:t>, an outcome of AML’s partnership with Alaska DOT.  </a:t>
            </a:r>
          </a:p>
          <a:p>
            <a:endParaRPr lang="en-US" sz="1100" dirty="0"/>
          </a:p>
          <a:p>
            <a:r>
              <a:rPr lang="en-US" sz="1100" dirty="0"/>
              <a:t>This Hub includes a </a:t>
            </a:r>
            <a:r>
              <a:rPr lang="en-US" sz="1100" b="1" dirty="0"/>
              <a:t>p</a:t>
            </a:r>
            <a:r>
              <a:rPr lang="en-US" sz="1100" b="1" i="0" dirty="0">
                <a:effectLst/>
                <a:latin typeface="+mj-lt"/>
              </a:rPr>
              <a:t>roject intake survey </a:t>
            </a:r>
            <a:r>
              <a:rPr lang="en-US" sz="1100" i="0" dirty="0">
                <a:effectLst/>
                <a:latin typeface="+mj-lt"/>
              </a:rPr>
              <a:t>to express a transportation project concept and to be considered for assistance from DOT&amp;PF and/or AML with project development and identifying funding opportunities. </a:t>
            </a:r>
          </a:p>
          <a:p>
            <a:endParaRPr lang="en-US" sz="1100" dirty="0"/>
          </a:p>
          <a:p>
            <a:r>
              <a:rPr lang="en-US" sz="1100" dirty="0"/>
              <a:t>There is the </a:t>
            </a:r>
            <a:r>
              <a:rPr lang="en-US" sz="1100" b="1" dirty="0"/>
              <a:t>Project Map</a:t>
            </a:r>
            <a:r>
              <a:rPr lang="en-US" sz="1100" dirty="0"/>
              <a:t>. </a:t>
            </a:r>
            <a:r>
              <a:rPr lang="en-US" sz="1100" b="0" dirty="0"/>
              <a:t>The reason for this map is to give a visual representation of the need for transportation infrastructure across the state. It will also help group projects that may be more competitive as a bundled project and allow potential partners to seek each other out.</a:t>
            </a:r>
          </a:p>
          <a:p>
            <a:endParaRPr lang="en-US" sz="1100" b="0" dirty="0"/>
          </a:p>
          <a:p>
            <a:r>
              <a:rPr lang="en-US" sz="1100" b="0" dirty="0"/>
              <a:t>We are working to improve this now and welcome feedback.  Britta or I will be happy to chat with you!</a:t>
            </a:r>
            <a:endParaRPr lang="en-US" sz="1100" dirty="0"/>
          </a:p>
          <a:p>
            <a:endParaRPr lang="en-US" sz="1100" dirty="0"/>
          </a:p>
          <a:p>
            <a:r>
              <a:rPr lang="en-US" sz="1100" dirty="0"/>
              <a:t>Today we announce the </a:t>
            </a:r>
            <a:r>
              <a:rPr lang="en-US" sz="1100" b="1" dirty="0"/>
              <a:t>Energy Hub</a:t>
            </a:r>
            <a:r>
              <a:rPr lang="en-US" sz="1100" dirty="0"/>
              <a:t>…</a:t>
            </a:r>
          </a:p>
          <a:p>
            <a:endParaRPr lang="en-US" sz="1100" dirty="0"/>
          </a:p>
          <a:p>
            <a:pPr marL="0" marR="0">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rPr>
              <a:t>With funding from the U.S. Department of Energy Office of Clean Energy Demonstrations’ (OCED) </a:t>
            </a:r>
            <a:r>
              <a:rPr lang="en-US" sz="1100" u="sng" dirty="0">
                <a:solidFill>
                  <a:srgbClr val="294B93"/>
                </a:solidFill>
                <a:effectLst/>
                <a:latin typeface="Calibri" panose="020F0502020204030204" pitchFamily="34" charset="0"/>
                <a:ea typeface="Calibri" panose="020F0502020204030204" pitchFamily="34" charset="0"/>
                <a:hlinkClick r:id="rId3"/>
              </a:rPr>
              <a:t>Energizing Rural Communities Prize</a:t>
            </a:r>
            <a:r>
              <a:rPr lang="en-US" sz="1100" dirty="0">
                <a:solidFill>
                  <a:srgbClr val="000000"/>
                </a:solidFill>
                <a:effectLst/>
                <a:latin typeface="Calibri" panose="020F0502020204030204" pitchFamily="34" charset="0"/>
                <a:ea typeface="Calibri" panose="020F0502020204030204" pitchFamily="34" charset="0"/>
              </a:rPr>
              <a:t>, we have launched the </a:t>
            </a:r>
            <a:r>
              <a:rPr lang="en-US" sz="1100" b="1" i="1" u="sng" dirty="0">
                <a:solidFill>
                  <a:srgbClr val="294B93"/>
                </a:solidFill>
                <a:effectLst/>
                <a:latin typeface="Calibri" panose="020F0502020204030204" pitchFamily="34" charset="0"/>
                <a:ea typeface="Calibri" panose="020F0502020204030204" pitchFamily="34" charset="0"/>
                <a:hlinkClick r:id="rId4"/>
              </a:rPr>
              <a:t>Alaska Energy Hub</a:t>
            </a:r>
            <a:r>
              <a:rPr lang="en-US" sz="1100" dirty="0">
                <a:solidFill>
                  <a:srgbClr val="000000"/>
                </a:solidFill>
                <a:effectLst/>
                <a:latin typeface="Calibri" panose="020F0502020204030204" pitchFamily="34" charset="0"/>
                <a:ea typeface="Calibri" panose="020F0502020204030204" pitchFamily="34" charset="0"/>
              </a:rPr>
              <a:t>, a one-stop resource to facilitate the development of energy projects in the state. </a:t>
            </a:r>
          </a:p>
          <a:p>
            <a:pPr marL="0" marR="0">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rPr>
              <a:t> </a:t>
            </a:r>
            <a:endParaRPr lang="en-US" sz="11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rPr>
              <a:t>The </a:t>
            </a:r>
            <a:r>
              <a:rPr lang="en-US" sz="1100" i="1" dirty="0">
                <a:solidFill>
                  <a:srgbClr val="000000"/>
                </a:solidFill>
                <a:effectLst/>
                <a:latin typeface="Calibri" panose="020F0502020204030204" pitchFamily="34" charset="0"/>
                <a:ea typeface="Calibri" panose="020F0502020204030204" pitchFamily="34" charset="0"/>
              </a:rPr>
              <a:t>Energy Hub</a:t>
            </a:r>
            <a:r>
              <a:rPr lang="en-US" sz="1100" dirty="0">
                <a:solidFill>
                  <a:srgbClr val="000000"/>
                </a:solidFill>
                <a:effectLst/>
                <a:latin typeface="Calibri" panose="020F0502020204030204" pitchFamily="34" charset="0"/>
                <a:ea typeface="Calibri" panose="020F0502020204030204" pitchFamily="34" charset="0"/>
              </a:rPr>
              <a:t> makes it easier for communities developing energy projects to connect with technical assistance providers and funding agencies, with the goal ensuring greater impact of federal funding to make Alaska’s energy infrastructure more affordable and sustainable.</a:t>
            </a:r>
          </a:p>
          <a:p>
            <a:pPr marL="0" marR="0">
              <a:spcBef>
                <a:spcPts val="0"/>
              </a:spcBef>
              <a:spcAft>
                <a:spcPts val="0"/>
              </a:spcAft>
            </a:pPr>
            <a:endParaRPr lang="en-US" sz="1100" dirty="0">
              <a:solidFill>
                <a:srgbClr val="000000"/>
              </a:solidFill>
              <a:effectLst/>
              <a:latin typeface="Calibri" panose="020F0502020204030204" pitchFamily="34" charset="0"/>
              <a:ea typeface="Calibri" panose="020F0502020204030204" pitchFamily="34" charset="0"/>
            </a:endParaRPr>
          </a:p>
          <a:p>
            <a:pPr marL="0" marR="0">
              <a:spcBef>
                <a:spcPts val="0"/>
              </a:spcBef>
              <a:spcAft>
                <a:spcPts val="0"/>
              </a:spcAft>
            </a:pPr>
            <a:r>
              <a:rPr lang="en-US" sz="1100" u="none" strike="noStrike" dirty="0">
                <a:effectLst/>
              </a:rPr>
              <a:t>AML is also helping Alaska’s DEC with EPA’s Carbon Pollution Reduction Program, including to develop statewide greenhouse gas emissions inventory. And in working with communities to identify potential projects as part of State plan, to become eligible for competitive funding to strengthen grids and lower costs. </a:t>
            </a:r>
          </a:p>
          <a:p>
            <a:pPr marL="0" marR="0">
              <a:spcBef>
                <a:spcPts val="0"/>
              </a:spcBef>
              <a:spcAft>
                <a:spcPts val="0"/>
              </a:spcAft>
            </a:pPr>
            <a:endParaRPr lang="en-US" sz="1100" u="none" strike="noStrike" dirty="0">
              <a:effectLst/>
            </a:endParaRPr>
          </a:p>
          <a:p>
            <a:pPr marL="0" marR="0">
              <a:spcBef>
                <a:spcPts val="0"/>
              </a:spcBef>
              <a:spcAft>
                <a:spcPts val="0"/>
              </a:spcAft>
            </a:pPr>
            <a:r>
              <a:rPr lang="en-US" sz="1100" u="none" strike="noStrike" dirty="0">
                <a:effectLst/>
              </a:rPr>
              <a:t>Communities are encouraged to enter projects into this hub to be considered  for including in this plan, or other technical assistance.  Talk with Griffin to learn more!</a:t>
            </a:r>
            <a:endParaRPr lang="en-US" sz="1100" b="0" i="0" u="none" strike="noStrike" dirty="0">
              <a:solidFill>
                <a:srgbClr val="000000"/>
              </a:solidFill>
              <a:effectLst/>
              <a:latin typeface="Calibri" panose="020F0502020204030204" pitchFamily="34" charset="0"/>
            </a:endParaRPr>
          </a:p>
          <a:p>
            <a:pPr marL="0" marR="0">
              <a:spcBef>
                <a:spcPts val="0"/>
              </a:spcBef>
              <a:spcAft>
                <a:spcPts val="0"/>
              </a:spcAft>
            </a:pPr>
            <a:endParaRPr lang="en-US" sz="1800" dirty="0"/>
          </a:p>
        </p:txBody>
      </p:sp>
      <p:sp>
        <p:nvSpPr>
          <p:cNvPr id="4" name="Slide Number Placeholder 3"/>
          <p:cNvSpPr>
            <a:spLocks noGrp="1"/>
          </p:cNvSpPr>
          <p:nvPr>
            <p:ph type="sldNum" sz="quarter" idx="5"/>
          </p:nvPr>
        </p:nvSpPr>
        <p:spPr/>
        <p:txBody>
          <a:bodyPr/>
          <a:lstStyle/>
          <a:p>
            <a:fld id="{538F6B1E-8ADC-A64F-8D63-34A2F45CB835}" type="slidenum">
              <a:rPr lang="en-US" smtClean="0"/>
              <a:t>8</a:t>
            </a:fld>
            <a:endParaRPr lang="en-US"/>
          </a:p>
        </p:txBody>
      </p:sp>
    </p:spTree>
    <p:extLst>
      <p:ext uri="{BB962C8B-B14F-4D97-AF65-F5344CB8AC3E}">
        <p14:creationId xmlns:p14="http://schemas.microsoft.com/office/powerpoint/2010/main" val="37857787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dirty="0">
                <a:effectLst/>
                <a:latin typeface="Calibri" panose="020F0502020204030204" pitchFamily="34" charset="0"/>
                <a:ea typeface="Times New Roman" panose="02020603050405020304" pitchFamily="18" charset="0"/>
              </a:rPr>
              <a:t>We also host Infrastructure Office Hours!</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Think of this office hour as a time for coffee with friends.  And is intended to be informal, adaptive and responsive. We have special guests on certain topics from time to time.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hope is this can time a time to be with colleagues throughout the state and learn together.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list on the side is not comprehensive!</a:t>
            </a:r>
          </a:p>
          <a:p>
            <a:pPr marL="0" marR="0">
              <a:lnSpc>
                <a:spcPct val="107000"/>
              </a:lnSpc>
              <a:spcBef>
                <a:spcPts val="0"/>
              </a:spcBef>
              <a:spcAft>
                <a:spcPts val="800"/>
              </a:spcAft>
            </a:pPr>
            <a:endParaRPr lang="en-US" sz="18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38F6B1E-8ADC-A64F-8D63-34A2F45CB835}" type="slidenum">
              <a:rPr lang="en-US" smtClean="0"/>
              <a:t>9</a:t>
            </a:fld>
            <a:endParaRPr lang="en-US"/>
          </a:p>
        </p:txBody>
      </p:sp>
    </p:spTree>
    <p:extLst>
      <p:ext uri="{BB962C8B-B14F-4D97-AF65-F5344CB8AC3E}">
        <p14:creationId xmlns:p14="http://schemas.microsoft.com/office/powerpoint/2010/main" val="2430187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61E56-EE58-B9E2-FB23-C89109F2D2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BCA9D1E-5040-E654-9E2F-BE1600BD1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60A0E32-4FB4-8C17-E715-081A4563F2CD}"/>
              </a:ext>
            </a:extLst>
          </p:cNvPr>
          <p:cNvSpPr>
            <a:spLocks noGrp="1"/>
          </p:cNvSpPr>
          <p:nvPr>
            <p:ph type="dt" sz="half" idx="10"/>
          </p:nvPr>
        </p:nvSpPr>
        <p:spPr/>
        <p:txBody>
          <a:bodyPr/>
          <a:lstStyle/>
          <a:p>
            <a:fld id="{9D71572B-07E7-9546-A7AA-BC84904195B2}" type="datetimeFigureOut">
              <a:rPr lang="en-US" smtClean="0"/>
              <a:t>12/5/2023</a:t>
            </a:fld>
            <a:endParaRPr lang="en-US"/>
          </a:p>
        </p:txBody>
      </p:sp>
      <p:sp>
        <p:nvSpPr>
          <p:cNvPr id="5" name="Footer Placeholder 4">
            <a:extLst>
              <a:ext uri="{FF2B5EF4-FFF2-40B4-BE49-F238E27FC236}">
                <a16:creationId xmlns:a16="http://schemas.microsoft.com/office/drawing/2014/main" id="{B8A217DC-4B6E-CBB5-B085-9B1EC06DF4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847308-7FA7-6A6A-6D5C-3F43407734ED}"/>
              </a:ext>
            </a:extLst>
          </p:cNvPr>
          <p:cNvSpPr>
            <a:spLocks noGrp="1"/>
          </p:cNvSpPr>
          <p:nvPr>
            <p:ph type="sldNum" sz="quarter" idx="12"/>
          </p:nvPr>
        </p:nvSpPr>
        <p:spPr/>
        <p:txBody>
          <a:bodyPr/>
          <a:lstStyle/>
          <a:p>
            <a:fld id="{612ACB67-A335-D848-BC02-9A3AC09889DE}" type="slidenum">
              <a:rPr lang="en-US" smtClean="0"/>
              <a:t>‹#›</a:t>
            </a:fld>
            <a:endParaRPr lang="en-US"/>
          </a:p>
        </p:txBody>
      </p:sp>
    </p:spTree>
    <p:extLst>
      <p:ext uri="{BB962C8B-B14F-4D97-AF65-F5344CB8AC3E}">
        <p14:creationId xmlns:p14="http://schemas.microsoft.com/office/powerpoint/2010/main" val="1141722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48A26-4D10-7445-28E0-D360827EB9E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F264458-6AE6-FD30-C79F-3CEDE02C57F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A03D1D-700D-4E56-1100-3835FE61865A}"/>
              </a:ext>
            </a:extLst>
          </p:cNvPr>
          <p:cNvSpPr>
            <a:spLocks noGrp="1"/>
          </p:cNvSpPr>
          <p:nvPr>
            <p:ph type="dt" sz="half" idx="10"/>
          </p:nvPr>
        </p:nvSpPr>
        <p:spPr/>
        <p:txBody>
          <a:bodyPr/>
          <a:lstStyle/>
          <a:p>
            <a:fld id="{9D71572B-07E7-9546-A7AA-BC84904195B2}" type="datetimeFigureOut">
              <a:rPr lang="en-US" smtClean="0"/>
              <a:t>12/5/2023</a:t>
            </a:fld>
            <a:endParaRPr lang="en-US"/>
          </a:p>
        </p:txBody>
      </p:sp>
      <p:sp>
        <p:nvSpPr>
          <p:cNvPr id="5" name="Footer Placeholder 4">
            <a:extLst>
              <a:ext uri="{FF2B5EF4-FFF2-40B4-BE49-F238E27FC236}">
                <a16:creationId xmlns:a16="http://schemas.microsoft.com/office/drawing/2014/main" id="{A4B19AF1-8910-7CC0-D7A4-210D0137F4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0FC6BC-86B9-3F65-3B13-32387FA55723}"/>
              </a:ext>
            </a:extLst>
          </p:cNvPr>
          <p:cNvSpPr>
            <a:spLocks noGrp="1"/>
          </p:cNvSpPr>
          <p:nvPr>
            <p:ph type="sldNum" sz="quarter" idx="12"/>
          </p:nvPr>
        </p:nvSpPr>
        <p:spPr/>
        <p:txBody>
          <a:bodyPr/>
          <a:lstStyle/>
          <a:p>
            <a:fld id="{612ACB67-A335-D848-BC02-9A3AC09889DE}" type="slidenum">
              <a:rPr lang="en-US" smtClean="0"/>
              <a:t>‹#›</a:t>
            </a:fld>
            <a:endParaRPr lang="en-US"/>
          </a:p>
        </p:txBody>
      </p:sp>
    </p:spTree>
    <p:extLst>
      <p:ext uri="{BB962C8B-B14F-4D97-AF65-F5344CB8AC3E}">
        <p14:creationId xmlns:p14="http://schemas.microsoft.com/office/powerpoint/2010/main" val="3631187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B91D59-8EF5-AA37-B174-1CE129EA7BA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2C1B013-3062-C949-B7A8-390DFAB61EB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318A2E-90C2-03EE-ED34-00AC67EF6996}"/>
              </a:ext>
            </a:extLst>
          </p:cNvPr>
          <p:cNvSpPr>
            <a:spLocks noGrp="1"/>
          </p:cNvSpPr>
          <p:nvPr>
            <p:ph type="dt" sz="half" idx="10"/>
          </p:nvPr>
        </p:nvSpPr>
        <p:spPr/>
        <p:txBody>
          <a:bodyPr/>
          <a:lstStyle/>
          <a:p>
            <a:fld id="{9D71572B-07E7-9546-A7AA-BC84904195B2}" type="datetimeFigureOut">
              <a:rPr lang="en-US" smtClean="0"/>
              <a:t>12/5/2023</a:t>
            </a:fld>
            <a:endParaRPr lang="en-US"/>
          </a:p>
        </p:txBody>
      </p:sp>
      <p:sp>
        <p:nvSpPr>
          <p:cNvPr id="5" name="Footer Placeholder 4">
            <a:extLst>
              <a:ext uri="{FF2B5EF4-FFF2-40B4-BE49-F238E27FC236}">
                <a16:creationId xmlns:a16="http://schemas.microsoft.com/office/drawing/2014/main" id="{AB4C3AB0-1F0B-9832-0A8E-C7A9D64F05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01771C-D3D7-4EC1-F414-AE7ED6A5716A}"/>
              </a:ext>
            </a:extLst>
          </p:cNvPr>
          <p:cNvSpPr>
            <a:spLocks noGrp="1"/>
          </p:cNvSpPr>
          <p:nvPr>
            <p:ph type="sldNum" sz="quarter" idx="12"/>
          </p:nvPr>
        </p:nvSpPr>
        <p:spPr/>
        <p:txBody>
          <a:bodyPr/>
          <a:lstStyle/>
          <a:p>
            <a:fld id="{612ACB67-A335-D848-BC02-9A3AC09889DE}" type="slidenum">
              <a:rPr lang="en-US" smtClean="0"/>
              <a:t>‹#›</a:t>
            </a:fld>
            <a:endParaRPr lang="en-US"/>
          </a:p>
        </p:txBody>
      </p:sp>
    </p:spTree>
    <p:extLst>
      <p:ext uri="{BB962C8B-B14F-4D97-AF65-F5344CB8AC3E}">
        <p14:creationId xmlns:p14="http://schemas.microsoft.com/office/powerpoint/2010/main" val="696826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69EB6-B795-8152-F74B-468D2E0F50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79226F-8D5C-BB15-8C7F-154CF7D7A15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1D8C95-8249-BA6A-1975-83058994F043}"/>
              </a:ext>
            </a:extLst>
          </p:cNvPr>
          <p:cNvSpPr>
            <a:spLocks noGrp="1"/>
          </p:cNvSpPr>
          <p:nvPr>
            <p:ph type="dt" sz="half" idx="10"/>
          </p:nvPr>
        </p:nvSpPr>
        <p:spPr/>
        <p:txBody>
          <a:bodyPr/>
          <a:lstStyle/>
          <a:p>
            <a:fld id="{9D71572B-07E7-9546-A7AA-BC84904195B2}" type="datetimeFigureOut">
              <a:rPr lang="en-US" smtClean="0"/>
              <a:t>12/5/2023</a:t>
            </a:fld>
            <a:endParaRPr lang="en-US"/>
          </a:p>
        </p:txBody>
      </p:sp>
      <p:sp>
        <p:nvSpPr>
          <p:cNvPr id="5" name="Footer Placeholder 4">
            <a:extLst>
              <a:ext uri="{FF2B5EF4-FFF2-40B4-BE49-F238E27FC236}">
                <a16:creationId xmlns:a16="http://schemas.microsoft.com/office/drawing/2014/main" id="{44E6EB4A-E447-2586-656C-CC230A4A08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1D6E7A-4146-BF0B-85AA-9458CAE60EB6}"/>
              </a:ext>
            </a:extLst>
          </p:cNvPr>
          <p:cNvSpPr>
            <a:spLocks noGrp="1"/>
          </p:cNvSpPr>
          <p:nvPr>
            <p:ph type="sldNum" sz="quarter" idx="12"/>
          </p:nvPr>
        </p:nvSpPr>
        <p:spPr/>
        <p:txBody>
          <a:bodyPr/>
          <a:lstStyle/>
          <a:p>
            <a:fld id="{612ACB67-A335-D848-BC02-9A3AC09889DE}" type="slidenum">
              <a:rPr lang="en-US" smtClean="0"/>
              <a:t>‹#›</a:t>
            </a:fld>
            <a:endParaRPr lang="en-US"/>
          </a:p>
        </p:txBody>
      </p:sp>
    </p:spTree>
    <p:extLst>
      <p:ext uri="{BB962C8B-B14F-4D97-AF65-F5344CB8AC3E}">
        <p14:creationId xmlns:p14="http://schemas.microsoft.com/office/powerpoint/2010/main" val="2120122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11735-BF71-33A9-4107-2A97D0190CB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E918929-49AA-1CE0-C128-F0153805DC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7C24A0-9432-6F8A-0F4F-6204FCFAE2DF}"/>
              </a:ext>
            </a:extLst>
          </p:cNvPr>
          <p:cNvSpPr>
            <a:spLocks noGrp="1"/>
          </p:cNvSpPr>
          <p:nvPr>
            <p:ph type="dt" sz="half" idx="10"/>
          </p:nvPr>
        </p:nvSpPr>
        <p:spPr/>
        <p:txBody>
          <a:bodyPr/>
          <a:lstStyle/>
          <a:p>
            <a:fld id="{9D71572B-07E7-9546-A7AA-BC84904195B2}" type="datetimeFigureOut">
              <a:rPr lang="en-US" smtClean="0"/>
              <a:t>12/5/2023</a:t>
            </a:fld>
            <a:endParaRPr lang="en-US"/>
          </a:p>
        </p:txBody>
      </p:sp>
      <p:sp>
        <p:nvSpPr>
          <p:cNvPr id="5" name="Footer Placeholder 4">
            <a:extLst>
              <a:ext uri="{FF2B5EF4-FFF2-40B4-BE49-F238E27FC236}">
                <a16:creationId xmlns:a16="http://schemas.microsoft.com/office/drawing/2014/main" id="{CC166B08-0BCF-B22D-5E93-64CDF51E74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BAD8EC-44D9-829A-163F-62B4659C8FC4}"/>
              </a:ext>
            </a:extLst>
          </p:cNvPr>
          <p:cNvSpPr>
            <a:spLocks noGrp="1"/>
          </p:cNvSpPr>
          <p:nvPr>
            <p:ph type="sldNum" sz="quarter" idx="12"/>
          </p:nvPr>
        </p:nvSpPr>
        <p:spPr/>
        <p:txBody>
          <a:bodyPr/>
          <a:lstStyle/>
          <a:p>
            <a:fld id="{612ACB67-A335-D848-BC02-9A3AC09889DE}" type="slidenum">
              <a:rPr lang="en-US" smtClean="0"/>
              <a:t>‹#›</a:t>
            </a:fld>
            <a:endParaRPr lang="en-US"/>
          </a:p>
        </p:txBody>
      </p:sp>
    </p:spTree>
    <p:extLst>
      <p:ext uri="{BB962C8B-B14F-4D97-AF65-F5344CB8AC3E}">
        <p14:creationId xmlns:p14="http://schemas.microsoft.com/office/powerpoint/2010/main" val="1608135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6566F-0B3F-0A78-D28D-8CC8E9A071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ED5715D-C863-CD19-D2FF-1B18EAD3725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FCF48A4-B07A-6849-F796-3606B75456F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32418B-E470-D00C-2289-DB6856E04AC0}"/>
              </a:ext>
            </a:extLst>
          </p:cNvPr>
          <p:cNvSpPr>
            <a:spLocks noGrp="1"/>
          </p:cNvSpPr>
          <p:nvPr>
            <p:ph type="dt" sz="half" idx="10"/>
          </p:nvPr>
        </p:nvSpPr>
        <p:spPr/>
        <p:txBody>
          <a:bodyPr/>
          <a:lstStyle/>
          <a:p>
            <a:fld id="{9D71572B-07E7-9546-A7AA-BC84904195B2}" type="datetimeFigureOut">
              <a:rPr lang="en-US" smtClean="0"/>
              <a:t>12/5/2023</a:t>
            </a:fld>
            <a:endParaRPr lang="en-US"/>
          </a:p>
        </p:txBody>
      </p:sp>
      <p:sp>
        <p:nvSpPr>
          <p:cNvPr id="6" name="Footer Placeholder 5">
            <a:extLst>
              <a:ext uri="{FF2B5EF4-FFF2-40B4-BE49-F238E27FC236}">
                <a16:creationId xmlns:a16="http://schemas.microsoft.com/office/drawing/2014/main" id="{D317E7F3-B813-1A33-A6BC-7FB3417B4F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BB6F6C-946F-FFC4-86AB-FA03519DDCD5}"/>
              </a:ext>
            </a:extLst>
          </p:cNvPr>
          <p:cNvSpPr>
            <a:spLocks noGrp="1"/>
          </p:cNvSpPr>
          <p:nvPr>
            <p:ph type="sldNum" sz="quarter" idx="12"/>
          </p:nvPr>
        </p:nvSpPr>
        <p:spPr/>
        <p:txBody>
          <a:bodyPr/>
          <a:lstStyle/>
          <a:p>
            <a:fld id="{612ACB67-A335-D848-BC02-9A3AC09889DE}" type="slidenum">
              <a:rPr lang="en-US" smtClean="0"/>
              <a:t>‹#›</a:t>
            </a:fld>
            <a:endParaRPr lang="en-US"/>
          </a:p>
        </p:txBody>
      </p:sp>
    </p:spTree>
    <p:extLst>
      <p:ext uri="{BB962C8B-B14F-4D97-AF65-F5344CB8AC3E}">
        <p14:creationId xmlns:p14="http://schemas.microsoft.com/office/powerpoint/2010/main" val="1544951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74867-1F57-CD2C-EAF1-459501E49B4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BC58FF3-0516-B804-8465-DC5EC5DA396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26B5FAB-F4D0-6463-8642-16A727EBED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A808D2F-163C-35CE-7434-C4D07B9720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1D2488F-F482-5E3D-9394-40D531FF152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17DAA3B-2162-5A59-F51B-D2CACC9DCB7A}"/>
              </a:ext>
            </a:extLst>
          </p:cNvPr>
          <p:cNvSpPr>
            <a:spLocks noGrp="1"/>
          </p:cNvSpPr>
          <p:nvPr>
            <p:ph type="dt" sz="half" idx="10"/>
          </p:nvPr>
        </p:nvSpPr>
        <p:spPr/>
        <p:txBody>
          <a:bodyPr/>
          <a:lstStyle/>
          <a:p>
            <a:fld id="{9D71572B-07E7-9546-A7AA-BC84904195B2}" type="datetimeFigureOut">
              <a:rPr lang="en-US" smtClean="0"/>
              <a:t>12/5/2023</a:t>
            </a:fld>
            <a:endParaRPr lang="en-US"/>
          </a:p>
        </p:txBody>
      </p:sp>
      <p:sp>
        <p:nvSpPr>
          <p:cNvPr id="8" name="Footer Placeholder 7">
            <a:extLst>
              <a:ext uri="{FF2B5EF4-FFF2-40B4-BE49-F238E27FC236}">
                <a16:creationId xmlns:a16="http://schemas.microsoft.com/office/drawing/2014/main" id="{105CB8D5-5F8A-1433-C526-85ABF084822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15752F2-BE09-313A-71E9-C0F4BC4AE65E}"/>
              </a:ext>
            </a:extLst>
          </p:cNvPr>
          <p:cNvSpPr>
            <a:spLocks noGrp="1"/>
          </p:cNvSpPr>
          <p:nvPr>
            <p:ph type="sldNum" sz="quarter" idx="12"/>
          </p:nvPr>
        </p:nvSpPr>
        <p:spPr/>
        <p:txBody>
          <a:bodyPr/>
          <a:lstStyle/>
          <a:p>
            <a:fld id="{612ACB67-A335-D848-BC02-9A3AC09889DE}" type="slidenum">
              <a:rPr lang="en-US" smtClean="0"/>
              <a:t>‹#›</a:t>
            </a:fld>
            <a:endParaRPr lang="en-US"/>
          </a:p>
        </p:txBody>
      </p:sp>
    </p:spTree>
    <p:extLst>
      <p:ext uri="{BB962C8B-B14F-4D97-AF65-F5344CB8AC3E}">
        <p14:creationId xmlns:p14="http://schemas.microsoft.com/office/powerpoint/2010/main" val="2364809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7C720-52CA-9C1F-3258-BF3BC621F17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81F1CA9-D2A8-F356-E55F-9F1A99854398}"/>
              </a:ext>
            </a:extLst>
          </p:cNvPr>
          <p:cNvSpPr>
            <a:spLocks noGrp="1"/>
          </p:cNvSpPr>
          <p:nvPr>
            <p:ph type="dt" sz="half" idx="10"/>
          </p:nvPr>
        </p:nvSpPr>
        <p:spPr/>
        <p:txBody>
          <a:bodyPr/>
          <a:lstStyle/>
          <a:p>
            <a:fld id="{9D71572B-07E7-9546-A7AA-BC84904195B2}" type="datetimeFigureOut">
              <a:rPr lang="en-US" smtClean="0"/>
              <a:t>12/5/2023</a:t>
            </a:fld>
            <a:endParaRPr lang="en-US"/>
          </a:p>
        </p:txBody>
      </p:sp>
      <p:sp>
        <p:nvSpPr>
          <p:cNvPr id="4" name="Footer Placeholder 3">
            <a:extLst>
              <a:ext uri="{FF2B5EF4-FFF2-40B4-BE49-F238E27FC236}">
                <a16:creationId xmlns:a16="http://schemas.microsoft.com/office/drawing/2014/main" id="{19D242F7-465F-2681-9A21-5B546F8FEE3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06C9053-A5E0-79C4-708E-2A096503AE1B}"/>
              </a:ext>
            </a:extLst>
          </p:cNvPr>
          <p:cNvSpPr>
            <a:spLocks noGrp="1"/>
          </p:cNvSpPr>
          <p:nvPr>
            <p:ph type="sldNum" sz="quarter" idx="12"/>
          </p:nvPr>
        </p:nvSpPr>
        <p:spPr/>
        <p:txBody>
          <a:bodyPr/>
          <a:lstStyle/>
          <a:p>
            <a:fld id="{612ACB67-A335-D848-BC02-9A3AC09889DE}" type="slidenum">
              <a:rPr lang="en-US" smtClean="0"/>
              <a:t>‹#›</a:t>
            </a:fld>
            <a:endParaRPr lang="en-US"/>
          </a:p>
        </p:txBody>
      </p:sp>
    </p:spTree>
    <p:extLst>
      <p:ext uri="{BB962C8B-B14F-4D97-AF65-F5344CB8AC3E}">
        <p14:creationId xmlns:p14="http://schemas.microsoft.com/office/powerpoint/2010/main" val="1299210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6166FE-9567-11D1-2501-A0791FC8E4FF}"/>
              </a:ext>
            </a:extLst>
          </p:cNvPr>
          <p:cNvSpPr>
            <a:spLocks noGrp="1"/>
          </p:cNvSpPr>
          <p:nvPr>
            <p:ph type="dt" sz="half" idx="10"/>
          </p:nvPr>
        </p:nvSpPr>
        <p:spPr/>
        <p:txBody>
          <a:bodyPr/>
          <a:lstStyle/>
          <a:p>
            <a:fld id="{9D71572B-07E7-9546-A7AA-BC84904195B2}" type="datetimeFigureOut">
              <a:rPr lang="en-US" smtClean="0"/>
              <a:t>12/5/2023</a:t>
            </a:fld>
            <a:endParaRPr lang="en-US"/>
          </a:p>
        </p:txBody>
      </p:sp>
      <p:sp>
        <p:nvSpPr>
          <p:cNvPr id="3" name="Footer Placeholder 2">
            <a:extLst>
              <a:ext uri="{FF2B5EF4-FFF2-40B4-BE49-F238E27FC236}">
                <a16:creationId xmlns:a16="http://schemas.microsoft.com/office/drawing/2014/main" id="{4188F0D4-6316-FC56-4002-81B8753A44E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616F3AB-C114-76A8-697D-A8928D36AA2D}"/>
              </a:ext>
            </a:extLst>
          </p:cNvPr>
          <p:cNvSpPr>
            <a:spLocks noGrp="1"/>
          </p:cNvSpPr>
          <p:nvPr>
            <p:ph type="sldNum" sz="quarter" idx="12"/>
          </p:nvPr>
        </p:nvSpPr>
        <p:spPr/>
        <p:txBody>
          <a:bodyPr/>
          <a:lstStyle/>
          <a:p>
            <a:fld id="{612ACB67-A335-D848-BC02-9A3AC09889DE}" type="slidenum">
              <a:rPr lang="en-US" smtClean="0"/>
              <a:t>‹#›</a:t>
            </a:fld>
            <a:endParaRPr lang="en-US"/>
          </a:p>
        </p:txBody>
      </p:sp>
    </p:spTree>
    <p:extLst>
      <p:ext uri="{BB962C8B-B14F-4D97-AF65-F5344CB8AC3E}">
        <p14:creationId xmlns:p14="http://schemas.microsoft.com/office/powerpoint/2010/main" val="2301495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6A18A-07E4-64DE-30EE-842C96EE9C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B2F978A-601C-DADC-2973-341C9B2029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7BCF4E-E4F1-AF87-0589-E1B781A8C6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15465F7-EE44-7642-EC90-0C33755356F7}"/>
              </a:ext>
            </a:extLst>
          </p:cNvPr>
          <p:cNvSpPr>
            <a:spLocks noGrp="1"/>
          </p:cNvSpPr>
          <p:nvPr>
            <p:ph type="dt" sz="half" idx="10"/>
          </p:nvPr>
        </p:nvSpPr>
        <p:spPr/>
        <p:txBody>
          <a:bodyPr/>
          <a:lstStyle/>
          <a:p>
            <a:fld id="{9D71572B-07E7-9546-A7AA-BC84904195B2}" type="datetimeFigureOut">
              <a:rPr lang="en-US" smtClean="0"/>
              <a:t>12/5/2023</a:t>
            </a:fld>
            <a:endParaRPr lang="en-US"/>
          </a:p>
        </p:txBody>
      </p:sp>
      <p:sp>
        <p:nvSpPr>
          <p:cNvPr id="6" name="Footer Placeholder 5">
            <a:extLst>
              <a:ext uri="{FF2B5EF4-FFF2-40B4-BE49-F238E27FC236}">
                <a16:creationId xmlns:a16="http://schemas.microsoft.com/office/drawing/2014/main" id="{EE239AEF-85D3-7D84-8F01-73043D6073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ED28E1-48BB-B1B3-6A18-6F5DCBD114B2}"/>
              </a:ext>
            </a:extLst>
          </p:cNvPr>
          <p:cNvSpPr>
            <a:spLocks noGrp="1"/>
          </p:cNvSpPr>
          <p:nvPr>
            <p:ph type="sldNum" sz="quarter" idx="12"/>
          </p:nvPr>
        </p:nvSpPr>
        <p:spPr/>
        <p:txBody>
          <a:bodyPr/>
          <a:lstStyle/>
          <a:p>
            <a:fld id="{612ACB67-A335-D848-BC02-9A3AC09889DE}" type="slidenum">
              <a:rPr lang="en-US" smtClean="0"/>
              <a:t>‹#›</a:t>
            </a:fld>
            <a:endParaRPr lang="en-US"/>
          </a:p>
        </p:txBody>
      </p:sp>
    </p:spTree>
    <p:extLst>
      <p:ext uri="{BB962C8B-B14F-4D97-AF65-F5344CB8AC3E}">
        <p14:creationId xmlns:p14="http://schemas.microsoft.com/office/powerpoint/2010/main" val="2267530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CC38B-25F9-F7AA-5CD1-570D30B6D0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2FF5E5B-D9BE-3947-023A-D0E283307D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9C86CA4-4C10-DBC9-653B-B2EFF127CD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D11E5C-EEAD-4E62-E5A3-9CBFA804CB89}"/>
              </a:ext>
            </a:extLst>
          </p:cNvPr>
          <p:cNvSpPr>
            <a:spLocks noGrp="1"/>
          </p:cNvSpPr>
          <p:nvPr>
            <p:ph type="dt" sz="half" idx="10"/>
          </p:nvPr>
        </p:nvSpPr>
        <p:spPr/>
        <p:txBody>
          <a:bodyPr/>
          <a:lstStyle/>
          <a:p>
            <a:fld id="{9D71572B-07E7-9546-A7AA-BC84904195B2}" type="datetimeFigureOut">
              <a:rPr lang="en-US" smtClean="0"/>
              <a:t>12/5/2023</a:t>
            </a:fld>
            <a:endParaRPr lang="en-US"/>
          </a:p>
        </p:txBody>
      </p:sp>
      <p:sp>
        <p:nvSpPr>
          <p:cNvPr id="6" name="Footer Placeholder 5">
            <a:extLst>
              <a:ext uri="{FF2B5EF4-FFF2-40B4-BE49-F238E27FC236}">
                <a16:creationId xmlns:a16="http://schemas.microsoft.com/office/drawing/2014/main" id="{D17A1BEC-498A-F187-3787-E925D8B266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FA88D2-121B-49CA-2FAA-146737070C97}"/>
              </a:ext>
            </a:extLst>
          </p:cNvPr>
          <p:cNvSpPr>
            <a:spLocks noGrp="1"/>
          </p:cNvSpPr>
          <p:nvPr>
            <p:ph type="sldNum" sz="quarter" idx="12"/>
          </p:nvPr>
        </p:nvSpPr>
        <p:spPr/>
        <p:txBody>
          <a:bodyPr/>
          <a:lstStyle/>
          <a:p>
            <a:fld id="{612ACB67-A335-D848-BC02-9A3AC09889DE}" type="slidenum">
              <a:rPr lang="en-US" smtClean="0"/>
              <a:t>‹#›</a:t>
            </a:fld>
            <a:endParaRPr lang="en-US"/>
          </a:p>
        </p:txBody>
      </p:sp>
    </p:spTree>
    <p:extLst>
      <p:ext uri="{BB962C8B-B14F-4D97-AF65-F5344CB8AC3E}">
        <p14:creationId xmlns:p14="http://schemas.microsoft.com/office/powerpoint/2010/main" val="4070324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85DE76-D620-CCD2-D462-C65577419C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B0BA310-DCBA-B30E-97EE-AFEE41F1EC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4DF89C-1699-0803-1D7C-6064161A80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71572B-07E7-9546-A7AA-BC84904195B2}" type="datetimeFigureOut">
              <a:rPr lang="en-US" smtClean="0"/>
              <a:t>12/5/2023</a:t>
            </a:fld>
            <a:endParaRPr lang="en-US"/>
          </a:p>
        </p:txBody>
      </p:sp>
      <p:sp>
        <p:nvSpPr>
          <p:cNvPr id="5" name="Footer Placeholder 4">
            <a:extLst>
              <a:ext uri="{FF2B5EF4-FFF2-40B4-BE49-F238E27FC236}">
                <a16:creationId xmlns:a16="http://schemas.microsoft.com/office/drawing/2014/main" id="{330BF0C5-AFB9-A755-B7F2-A199003B7E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2FAEAA9-E294-9607-24AF-064F16D489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2ACB67-A335-D848-BC02-9A3AC09889DE}" type="slidenum">
              <a:rPr lang="en-US" smtClean="0"/>
              <a:t>‹#›</a:t>
            </a:fld>
            <a:endParaRPr lang="en-US"/>
          </a:p>
        </p:txBody>
      </p:sp>
    </p:spTree>
    <p:extLst>
      <p:ext uri="{BB962C8B-B14F-4D97-AF65-F5344CB8AC3E}">
        <p14:creationId xmlns:p14="http://schemas.microsoft.com/office/powerpoint/2010/main" val="38180756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hyperlink" Target="mailto:Erin@akml.or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7"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akfederalfunding.org/" TargetMode="Externa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akfederalfunding.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7B8D24C-2155-F243-A9CB-39E7F86C4855}"/>
              </a:ext>
            </a:extLst>
          </p:cNvPr>
          <p:cNvSpPr/>
          <p:nvPr/>
        </p:nvSpPr>
        <p:spPr>
          <a:xfrm>
            <a:off x="0" y="0"/>
            <a:ext cx="12191999" cy="6858000"/>
          </a:xfrm>
          <a:prstGeom prst="rect">
            <a:avLst/>
          </a:prstGeom>
          <a:solidFill>
            <a:srgbClr val="374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700C0C65-A512-ED4F-929B-3C17B78342A8}"/>
              </a:ext>
            </a:extLst>
          </p:cNvPr>
          <p:cNvSpPr/>
          <p:nvPr/>
        </p:nvSpPr>
        <p:spPr>
          <a:xfrm>
            <a:off x="-3329773" y="-586318"/>
            <a:ext cx="8030635" cy="803063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6D4D04-D293-AB4C-BA01-E073D92BE3B7}"/>
              </a:ext>
            </a:extLst>
          </p:cNvPr>
          <p:cNvSpPr>
            <a:spLocks noGrp="1"/>
          </p:cNvSpPr>
          <p:nvPr>
            <p:ph type="ctrTitle"/>
          </p:nvPr>
        </p:nvSpPr>
        <p:spPr>
          <a:xfrm>
            <a:off x="5428995" y="1476836"/>
            <a:ext cx="6034871" cy="1325563"/>
          </a:xfrm>
        </p:spPr>
        <p:txBody>
          <a:bodyPr anchor="b" anchorCtr="0">
            <a:normAutofit/>
          </a:bodyPr>
          <a:lstStyle/>
          <a:p>
            <a:pPr algn="l"/>
            <a:r>
              <a:rPr lang="en-US" b="1" dirty="0">
                <a:solidFill>
                  <a:schemeClr val="bg1"/>
                </a:solidFill>
                <a:latin typeface="+mn-lt"/>
              </a:rPr>
              <a:t>Adventures in…</a:t>
            </a:r>
          </a:p>
        </p:txBody>
      </p:sp>
      <p:pic>
        <p:nvPicPr>
          <p:cNvPr id="5" name="Picture 4">
            <a:extLst>
              <a:ext uri="{FF2B5EF4-FFF2-40B4-BE49-F238E27FC236}">
                <a16:creationId xmlns:a16="http://schemas.microsoft.com/office/drawing/2014/main" id="{AEBAA35F-8EE8-864A-8FCF-D086D9D1C159}"/>
              </a:ext>
            </a:extLst>
          </p:cNvPr>
          <p:cNvPicPr>
            <a:picLocks noChangeAspect="1"/>
          </p:cNvPicPr>
          <p:nvPr/>
        </p:nvPicPr>
        <p:blipFill>
          <a:blip r:embed="rId3"/>
          <a:stretch>
            <a:fillRect/>
          </a:stretch>
        </p:blipFill>
        <p:spPr>
          <a:xfrm>
            <a:off x="351370" y="1476836"/>
            <a:ext cx="3381701" cy="3904328"/>
          </a:xfrm>
          <a:prstGeom prst="rect">
            <a:avLst/>
          </a:prstGeom>
        </p:spPr>
      </p:pic>
      <p:sp>
        <p:nvSpPr>
          <p:cNvPr id="14" name="Title 1">
            <a:extLst>
              <a:ext uri="{FF2B5EF4-FFF2-40B4-BE49-F238E27FC236}">
                <a16:creationId xmlns:a16="http://schemas.microsoft.com/office/drawing/2014/main" id="{FE37D55F-673D-8243-8A95-AECB0D8A0665}"/>
              </a:ext>
            </a:extLst>
          </p:cNvPr>
          <p:cNvSpPr txBox="1">
            <a:spLocks/>
          </p:cNvSpPr>
          <p:nvPr/>
        </p:nvSpPr>
        <p:spPr>
          <a:xfrm>
            <a:off x="5428995" y="2626327"/>
            <a:ext cx="6602782" cy="1325563"/>
          </a:xfrm>
          <a:prstGeom prst="rect">
            <a:avLst/>
          </a:prstGeom>
        </p:spPr>
        <p:txBody>
          <a:bodyPr vert="horz" lIns="91440" tIns="45720" rIns="91440" bIns="4572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dirty="0">
                <a:solidFill>
                  <a:schemeClr val="bg1"/>
                </a:solidFill>
                <a:latin typeface="+mn-lt"/>
              </a:rPr>
              <a:t>Federal Funding Opportunities</a:t>
            </a:r>
            <a:endParaRPr lang="en-US" sz="3600" dirty="0">
              <a:solidFill>
                <a:schemeClr val="bg1"/>
              </a:solidFill>
            </a:endParaRPr>
          </a:p>
        </p:txBody>
      </p:sp>
      <p:sp>
        <p:nvSpPr>
          <p:cNvPr id="7" name="Oval 6">
            <a:extLst>
              <a:ext uri="{FF2B5EF4-FFF2-40B4-BE49-F238E27FC236}">
                <a16:creationId xmlns:a16="http://schemas.microsoft.com/office/drawing/2014/main" id="{4BC16011-461B-7746-B088-1EB8B2C9E5CF}"/>
              </a:ext>
            </a:extLst>
          </p:cNvPr>
          <p:cNvSpPr/>
          <p:nvPr/>
        </p:nvSpPr>
        <p:spPr>
          <a:xfrm>
            <a:off x="9061450" y="-618068"/>
            <a:ext cx="393700" cy="393700"/>
          </a:xfrm>
          <a:prstGeom prst="ellipse">
            <a:avLst/>
          </a:prstGeom>
          <a:solidFill>
            <a:srgbClr val="374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7F24DAB-9E59-7F45-8142-983A83F2D9B7}"/>
              </a:ext>
            </a:extLst>
          </p:cNvPr>
          <p:cNvSpPr/>
          <p:nvPr/>
        </p:nvSpPr>
        <p:spPr>
          <a:xfrm>
            <a:off x="9608820" y="-618068"/>
            <a:ext cx="393700" cy="393700"/>
          </a:xfrm>
          <a:prstGeom prst="ellipse">
            <a:avLst/>
          </a:prstGeom>
          <a:solidFill>
            <a:srgbClr val="F3B0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8516AEB-D4DA-3F46-A628-BAF9B21DD36A}"/>
              </a:ext>
            </a:extLst>
          </p:cNvPr>
          <p:cNvSpPr/>
          <p:nvPr/>
        </p:nvSpPr>
        <p:spPr>
          <a:xfrm>
            <a:off x="10156190" y="-618068"/>
            <a:ext cx="393700" cy="393700"/>
          </a:xfrm>
          <a:prstGeom prst="ellipse">
            <a:avLst/>
          </a:prstGeom>
          <a:solidFill>
            <a:srgbClr val="619B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F39B6132-5741-5049-853F-11682AEC320A}"/>
              </a:ext>
            </a:extLst>
          </p:cNvPr>
          <p:cNvSpPr/>
          <p:nvPr/>
        </p:nvSpPr>
        <p:spPr>
          <a:xfrm>
            <a:off x="10703560" y="-618068"/>
            <a:ext cx="393700" cy="393700"/>
          </a:xfrm>
          <a:prstGeom prst="ellipse">
            <a:avLst/>
          </a:prstGeom>
          <a:solidFill>
            <a:srgbClr val="265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DFBE410F-052E-E24C-97B7-0306C3D7CAC1}"/>
              </a:ext>
            </a:extLst>
          </p:cNvPr>
          <p:cNvSpPr/>
          <p:nvPr/>
        </p:nvSpPr>
        <p:spPr>
          <a:xfrm>
            <a:off x="11250930" y="-618068"/>
            <a:ext cx="393700" cy="393700"/>
          </a:xfrm>
          <a:prstGeom prst="ellipse">
            <a:avLst/>
          </a:prstGeom>
          <a:solidFill>
            <a:srgbClr val="BEBE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8BAF3348-D565-0E46-8308-32E0D978BEBF}"/>
              </a:ext>
            </a:extLst>
          </p:cNvPr>
          <p:cNvSpPr/>
          <p:nvPr/>
        </p:nvSpPr>
        <p:spPr>
          <a:xfrm>
            <a:off x="11798300" y="-618068"/>
            <a:ext cx="393700" cy="393700"/>
          </a:xfrm>
          <a:prstGeom prst="ellipse">
            <a:avLst/>
          </a:prstGeom>
          <a:solidFill>
            <a:srgbClr val="8B8F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489C7071-024A-CA4C-8337-DD3635DAD297}"/>
              </a:ext>
            </a:extLst>
          </p:cNvPr>
          <p:cNvGrpSpPr/>
          <p:nvPr/>
        </p:nvGrpSpPr>
        <p:grpSpPr>
          <a:xfrm>
            <a:off x="3785733" y="1072232"/>
            <a:ext cx="1139558" cy="1086344"/>
            <a:chOff x="5428995" y="3833430"/>
            <a:chExt cx="809208" cy="809208"/>
          </a:xfrm>
        </p:grpSpPr>
        <p:sp>
          <p:nvSpPr>
            <p:cNvPr id="13" name="Oval 12">
              <a:extLst>
                <a:ext uri="{FF2B5EF4-FFF2-40B4-BE49-F238E27FC236}">
                  <a16:creationId xmlns:a16="http://schemas.microsoft.com/office/drawing/2014/main" id="{BB98C807-A268-874D-A49D-55C258AD3E03}"/>
                </a:ext>
              </a:extLst>
            </p:cNvPr>
            <p:cNvSpPr/>
            <p:nvPr/>
          </p:nvSpPr>
          <p:spPr>
            <a:xfrm>
              <a:off x="5428995" y="3833430"/>
              <a:ext cx="809208" cy="809208"/>
            </a:xfrm>
            <a:prstGeom prst="ellipse">
              <a:avLst/>
            </a:prstGeom>
            <a:solidFill>
              <a:srgbClr val="F3B0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57D5434-7589-A348-A371-49DCF2229E7A}"/>
                </a:ext>
              </a:extLst>
            </p:cNvPr>
            <p:cNvSpPr txBox="1"/>
            <p:nvPr/>
          </p:nvSpPr>
          <p:spPr>
            <a:xfrm>
              <a:off x="5428995" y="4082453"/>
              <a:ext cx="809208" cy="393563"/>
            </a:xfrm>
            <a:prstGeom prst="rect">
              <a:avLst/>
            </a:prstGeom>
            <a:noFill/>
          </p:spPr>
          <p:txBody>
            <a:bodyPr wrap="square" rtlCol="0" anchor="ctr" anchorCtr="0">
              <a:spAutoFit/>
            </a:bodyPr>
            <a:lstStyle/>
            <a:p>
              <a:pPr algn="ctr">
                <a:lnSpc>
                  <a:spcPts val="1720"/>
                </a:lnSpc>
              </a:pPr>
              <a:r>
                <a:rPr lang="en-US" sz="1600" b="1" dirty="0">
                  <a:solidFill>
                    <a:srgbClr val="37426F"/>
                  </a:solidFill>
                </a:rPr>
                <a:t>December</a:t>
              </a:r>
            </a:p>
            <a:p>
              <a:pPr algn="ctr">
                <a:lnSpc>
                  <a:spcPts val="1720"/>
                </a:lnSpc>
              </a:pPr>
              <a:r>
                <a:rPr lang="en-US" sz="1600" b="1" dirty="0">
                  <a:solidFill>
                    <a:srgbClr val="37426F"/>
                  </a:solidFill>
                </a:rPr>
                <a:t>2023</a:t>
              </a:r>
            </a:p>
          </p:txBody>
        </p:sp>
      </p:grpSp>
      <p:sp>
        <p:nvSpPr>
          <p:cNvPr id="15" name="Oval 14">
            <a:extLst>
              <a:ext uri="{FF2B5EF4-FFF2-40B4-BE49-F238E27FC236}">
                <a16:creationId xmlns:a16="http://schemas.microsoft.com/office/drawing/2014/main" id="{750FF637-C877-9749-A0EB-BC47028C36E6}"/>
              </a:ext>
            </a:extLst>
          </p:cNvPr>
          <p:cNvSpPr/>
          <p:nvPr/>
        </p:nvSpPr>
        <p:spPr>
          <a:xfrm>
            <a:off x="5196567" y="4160480"/>
            <a:ext cx="2505643" cy="2417737"/>
          </a:xfrm>
          <a:prstGeom prst="ellipse">
            <a:avLst/>
          </a:prstGeom>
          <a:solidFill>
            <a:srgbClr val="619B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C3BB8C60-4A01-A241-A4C1-1012DF930AD5}"/>
              </a:ext>
            </a:extLst>
          </p:cNvPr>
          <p:cNvSpPr txBox="1"/>
          <p:nvPr/>
        </p:nvSpPr>
        <p:spPr>
          <a:xfrm>
            <a:off x="5248136" y="5081767"/>
            <a:ext cx="2454074" cy="456407"/>
          </a:xfrm>
          <a:prstGeom prst="rect">
            <a:avLst/>
          </a:prstGeom>
          <a:noFill/>
        </p:spPr>
        <p:txBody>
          <a:bodyPr wrap="square" rtlCol="0" anchor="ctr" anchorCtr="0">
            <a:spAutoFit/>
          </a:bodyPr>
          <a:lstStyle/>
          <a:p>
            <a:pPr algn="ctr">
              <a:lnSpc>
                <a:spcPts val="2800"/>
              </a:lnSpc>
            </a:pPr>
            <a:r>
              <a:rPr lang="en-US" sz="2800" b="1" dirty="0">
                <a:solidFill>
                  <a:schemeClr val="bg1"/>
                </a:solidFill>
              </a:rPr>
              <a:t>AGFOA</a:t>
            </a:r>
          </a:p>
        </p:txBody>
      </p:sp>
      <p:grpSp>
        <p:nvGrpSpPr>
          <p:cNvPr id="25" name="Group 24">
            <a:extLst>
              <a:ext uri="{FF2B5EF4-FFF2-40B4-BE49-F238E27FC236}">
                <a16:creationId xmlns:a16="http://schemas.microsoft.com/office/drawing/2014/main" id="{4816CADE-E6F6-D444-B0F6-04708042C1B9}"/>
              </a:ext>
            </a:extLst>
          </p:cNvPr>
          <p:cNvGrpSpPr/>
          <p:nvPr/>
        </p:nvGrpSpPr>
        <p:grpSpPr>
          <a:xfrm>
            <a:off x="8902428" y="3746374"/>
            <a:ext cx="2742202" cy="2417737"/>
            <a:chOff x="10549890" y="3850830"/>
            <a:chExt cx="1583394" cy="1417024"/>
          </a:xfrm>
        </p:grpSpPr>
        <p:sp>
          <p:nvSpPr>
            <p:cNvPr id="16" name="Oval 15">
              <a:extLst>
                <a:ext uri="{FF2B5EF4-FFF2-40B4-BE49-F238E27FC236}">
                  <a16:creationId xmlns:a16="http://schemas.microsoft.com/office/drawing/2014/main" id="{9F543029-B454-9E41-AB6F-C6E79E6BCF83}"/>
                </a:ext>
              </a:extLst>
            </p:cNvPr>
            <p:cNvSpPr/>
            <p:nvPr/>
          </p:nvSpPr>
          <p:spPr>
            <a:xfrm>
              <a:off x="10633075" y="3850830"/>
              <a:ext cx="1417024" cy="1417024"/>
            </a:xfrm>
            <a:prstGeom prst="ellipse">
              <a:avLst/>
            </a:prstGeom>
            <a:solidFill>
              <a:srgbClr val="BEBE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8466E92F-BA89-B949-BE74-F75A4BDC742D}"/>
                </a:ext>
              </a:extLst>
            </p:cNvPr>
            <p:cNvSpPr txBox="1"/>
            <p:nvPr/>
          </p:nvSpPr>
          <p:spPr>
            <a:xfrm>
              <a:off x="10549890" y="4175205"/>
              <a:ext cx="1583394" cy="768275"/>
            </a:xfrm>
            <a:prstGeom prst="rect">
              <a:avLst/>
            </a:prstGeom>
            <a:noFill/>
          </p:spPr>
          <p:txBody>
            <a:bodyPr wrap="square" rtlCol="0" anchor="ctr" anchorCtr="0">
              <a:spAutoFit/>
            </a:bodyPr>
            <a:lstStyle/>
            <a:p>
              <a:pPr algn="ctr">
                <a:lnSpc>
                  <a:spcPts val="1720"/>
                </a:lnSpc>
              </a:pPr>
              <a:r>
                <a:rPr lang="en-US" b="1" dirty="0">
                  <a:solidFill>
                    <a:srgbClr val="37426F"/>
                  </a:solidFill>
                </a:rPr>
                <a:t>Erin Reinders, </a:t>
              </a:r>
              <a:r>
                <a:rPr lang="en-US" dirty="0">
                  <a:solidFill>
                    <a:srgbClr val="37426F"/>
                  </a:solidFill>
                </a:rPr>
                <a:t>AML’s Director of Infrastructure Development</a:t>
              </a:r>
            </a:p>
          </p:txBody>
        </p:sp>
      </p:grpSp>
    </p:spTree>
    <p:extLst>
      <p:ext uri="{BB962C8B-B14F-4D97-AF65-F5344CB8AC3E}">
        <p14:creationId xmlns:p14="http://schemas.microsoft.com/office/powerpoint/2010/main" val="1269883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3CD4C0EA-E3E0-F58E-F5DA-2F23A0FFBCD2}"/>
              </a:ext>
            </a:extLst>
          </p:cNvPr>
          <p:cNvGrpSpPr/>
          <p:nvPr/>
        </p:nvGrpSpPr>
        <p:grpSpPr>
          <a:xfrm>
            <a:off x="246511" y="1194062"/>
            <a:ext cx="11838651" cy="1282770"/>
            <a:chOff x="246514" y="2615942"/>
            <a:chExt cx="7739918" cy="1282770"/>
          </a:xfrm>
        </p:grpSpPr>
        <p:sp>
          <p:nvSpPr>
            <p:cNvPr id="30" name="TextBox 29">
              <a:extLst>
                <a:ext uri="{FF2B5EF4-FFF2-40B4-BE49-F238E27FC236}">
                  <a16:creationId xmlns:a16="http://schemas.microsoft.com/office/drawing/2014/main" id="{4B4B9FE6-7783-6575-863A-A2A6AD74CB82}"/>
                </a:ext>
              </a:extLst>
            </p:cNvPr>
            <p:cNvSpPr txBox="1"/>
            <p:nvPr/>
          </p:nvSpPr>
          <p:spPr>
            <a:xfrm>
              <a:off x="246514" y="3075389"/>
              <a:ext cx="7739918" cy="823323"/>
            </a:xfrm>
            <a:prstGeom prst="rect">
              <a:avLst/>
            </a:prstGeom>
            <a:solidFill>
              <a:srgbClr val="F99B1C">
                <a:alpha val="30000"/>
              </a:srgbClr>
            </a:solidFill>
          </p:spPr>
          <p:txBody>
            <a:bodyPr wrap="square" lIns="91440" tIns="91440" rIns="91440" bIns="91440" rtlCol="0" anchor="ctr" anchorCtr="0">
              <a:noAutofit/>
            </a:bodyPr>
            <a:lstStyle/>
            <a:p>
              <a:pPr algn="ctr"/>
              <a:r>
                <a:rPr lang="en-US" sz="2400" b="0" i="0" dirty="0">
                  <a:solidFill>
                    <a:srgbClr val="000000"/>
                  </a:solidFill>
                  <a:latin typeface="Calibri" panose="020F0502020204030204" pitchFamily="34" charset="0"/>
                </a:rPr>
                <a:t>Grant writing support for local governments, especially in </a:t>
              </a:r>
              <a:r>
                <a:rPr lang="en-US" sz="2400" dirty="0">
                  <a:solidFill>
                    <a:srgbClr val="000000"/>
                  </a:solidFill>
                  <a:latin typeface="Calibri" panose="020F0502020204030204" pitchFamily="34" charset="0"/>
                </a:rPr>
                <a:t>disadvantaged communities.</a:t>
              </a:r>
              <a:endParaRPr lang="en-US" sz="2400" b="0" i="0" u="none" strike="noStrike" dirty="0">
                <a:solidFill>
                  <a:srgbClr val="000000"/>
                </a:solidFill>
                <a:effectLst/>
                <a:latin typeface="Calibri" panose="020F0502020204030204" pitchFamily="34" charset="0"/>
              </a:endParaRPr>
            </a:p>
          </p:txBody>
        </p:sp>
        <p:sp>
          <p:nvSpPr>
            <p:cNvPr id="31" name="TextBox 30">
              <a:extLst>
                <a:ext uri="{FF2B5EF4-FFF2-40B4-BE49-F238E27FC236}">
                  <a16:creationId xmlns:a16="http://schemas.microsoft.com/office/drawing/2014/main" id="{DAB55E32-5528-C81C-ACA5-C3B6CDEC9204}"/>
                </a:ext>
              </a:extLst>
            </p:cNvPr>
            <p:cNvSpPr txBox="1"/>
            <p:nvPr/>
          </p:nvSpPr>
          <p:spPr>
            <a:xfrm>
              <a:off x="246514" y="2615942"/>
              <a:ext cx="7739918" cy="438912"/>
            </a:xfrm>
            <a:prstGeom prst="rect">
              <a:avLst/>
            </a:prstGeom>
            <a:solidFill>
              <a:srgbClr val="F99B1C"/>
            </a:solidFill>
          </p:spPr>
          <p:txBody>
            <a:bodyPr wrap="square" lIns="0" tIns="54864" rIns="0" bIns="0" rtlCol="0" anchor="ctr" anchorCtr="0">
              <a:noAutofit/>
            </a:bodyPr>
            <a:lstStyle/>
            <a:p>
              <a:pPr algn="ctr">
                <a:lnSpc>
                  <a:spcPts val="2800"/>
                </a:lnSpc>
              </a:pPr>
              <a:r>
                <a:rPr lang="en-US" sz="2800" b="1" dirty="0">
                  <a:solidFill>
                    <a:schemeClr val="bg1"/>
                  </a:solidFill>
                </a:rPr>
                <a:t>Grant Writing</a:t>
              </a:r>
            </a:p>
          </p:txBody>
        </p:sp>
      </p:grpSp>
      <p:sp>
        <p:nvSpPr>
          <p:cNvPr id="1032" name="Rectangle 1031">
            <a:extLst>
              <a:ext uri="{FF2B5EF4-FFF2-40B4-BE49-F238E27FC236}">
                <a16:creationId xmlns:a16="http://schemas.microsoft.com/office/drawing/2014/main" id="{9BAF4E1D-CEC1-4FE2-0285-D3BF4349EFA8}"/>
              </a:ext>
            </a:extLst>
          </p:cNvPr>
          <p:cNvSpPr/>
          <p:nvPr/>
        </p:nvSpPr>
        <p:spPr>
          <a:xfrm>
            <a:off x="0" y="0"/>
            <a:ext cx="12192000" cy="1044041"/>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7DA416AF-E453-46EC-ACCB-A847EE7F475F}"/>
              </a:ext>
            </a:extLst>
          </p:cNvPr>
          <p:cNvSpPr txBox="1"/>
          <p:nvPr/>
        </p:nvSpPr>
        <p:spPr>
          <a:xfrm>
            <a:off x="2565966" y="227695"/>
            <a:ext cx="5647987" cy="692248"/>
          </a:xfrm>
          <a:prstGeom prst="rect">
            <a:avLst/>
          </a:prstGeom>
          <a:noFill/>
        </p:spPr>
        <p:txBody>
          <a:bodyPr wrap="square" lIns="0" tIns="0" rIns="0" bIns="0" rtlCol="0" anchor="ctr" anchorCtr="0">
            <a:noAutofit/>
          </a:bodyPr>
          <a:lstStyle/>
          <a:p>
            <a:r>
              <a:rPr lang="en-US" sz="3200" b="1" spc="200" dirty="0">
                <a:solidFill>
                  <a:schemeClr val="bg1"/>
                </a:solidFill>
              </a:rPr>
              <a:t>RESOURCES</a:t>
            </a:r>
          </a:p>
        </p:txBody>
      </p:sp>
      <p:pic>
        <p:nvPicPr>
          <p:cNvPr id="1031" name="Picture 1030" descr="A logo with white dots and white text&#10;&#10;Description automatically generated">
            <a:extLst>
              <a:ext uri="{FF2B5EF4-FFF2-40B4-BE49-F238E27FC236}">
                <a16:creationId xmlns:a16="http://schemas.microsoft.com/office/drawing/2014/main" id="{A9312BFF-AC26-3BF2-D8A7-08DC7297718A}"/>
              </a:ext>
            </a:extLst>
          </p:cNvPr>
          <p:cNvPicPr>
            <a:picLocks noChangeAspect="1"/>
          </p:cNvPicPr>
          <p:nvPr/>
        </p:nvPicPr>
        <p:blipFill>
          <a:blip r:embed="rId3"/>
          <a:stretch>
            <a:fillRect/>
          </a:stretch>
        </p:blipFill>
        <p:spPr>
          <a:xfrm>
            <a:off x="386214" y="153336"/>
            <a:ext cx="1793538" cy="722397"/>
          </a:xfrm>
          <a:prstGeom prst="rect">
            <a:avLst/>
          </a:prstGeom>
        </p:spPr>
      </p:pic>
      <p:sp>
        <p:nvSpPr>
          <p:cNvPr id="13" name="TextBox 12">
            <a:extLst>
              <a:ext uri="{FF2B5EF4-FFF2-40B4-BE49-F238E27FC236}">
                <a16:creationId xmlns:a16="http://schemas.microsoft.com/office/drawing/2014/main" id="{D505C9E3-AB66-0EAA-8E37-4F8E333852F6}"/>
              </a:ext>
            </a:extLst>
          </p:cNvPr>
          <p:cNvSpPr txBox="1"/>
          <p:nvPr/>
        </p:nvSpPr>
        <p:spPr>
          <a:xfrm>
            <a:off x="12578214" y="4659"/>
            <a:ext cx="2227583" cy="1176133"/>
          </a:xfrm>
          <a:prstGeom prst="rect">
            <a:avLst/>
          </a:prstGeom>
          <a:solidFill>
            <a:srgbClr val="F99B1C"/>
          </a:solidFill>
          <a:ln w="57150">
            <a:noFill/>
          </a:ln>
        </p:spPr>
        <p:txBody>
          <a:bodyPr wrap="square" rtlCol="0" anchor="ctr" anchorCtr="0">
            <a:noAutofit/>
          </a:bodyPr>
          <a:lstStyle/>
          <a:p>
            <a:pPr algn="ctr">
              <a:lnSpc>
                <a:spcPts val="2800"/>
              </a:lnSpc>
            </a:pPr>
            <a:r>
              <a:rPr lang="en-US" sz="2800" b="1" dirty="0">
                <a:solidFill>
                  <a:schemeClr val="bg1"/>
                </a:solidFill>
              </a:rPr>
              <a:t>Title</a:t>
            </a:r>
          </a:p>
          <a:p>
            <a:pPr algn="ctr">
              <a:lnSpc>
                <a:spcPts val="2800"/>
              </a:lnSpc>
            </a:pPr>
            <a:r>
              <a:rPr lang="en-US" sz="2800" b="1" dirty="0">
                <a:solidFill>
                  <a:schemeClr val="bg1"/>
                </a:solidFill>
              </a:rPr>
              <a:t>Here</a:t>
            </a:r>
          </a:p>
        </p:txBody>
      </p:sp>
      <p:sp>
        <p:nvSpPr>
          <p:cNvPr id="12" name="TextBox 11">
            <a:extLst>
              <a:ext uri="{FF2B5EF4-FFF2-40B4-BE49-F238E27FC236}">
                <a16:creationId xmlns:a16="http://schemas.microsoft.com/office/drawing/2014/main" id="{F1844D2A-3DF9-0E73-499A-0294AB105843}"/>
              </a:ext>
            </a:extLst>
          </p:cNvPr>
          <p:cNvSpPr txBox="1"/>
          <p:nvPr/>
        </p:nvSpPr>
        <p:spPr>
          <a:xfrm>
            <a:off x="13075755" y="579781"/>
            <a:ext cx="2227583" cy="1176133"/>
          </a:xfrm>
          <a:prstGeom prst="rect">
            <a:avLst/>
          </a:prstGeom>
          <a:solidFill>
            <a:schemeClr val="accent2">
              <a:lumMod val="75000"/>
              <a:alpha val="37000"/>
            </a:schemeClr>
          </a:solidFill>
          <a:ln w="57150">
            <a:noFill/>
          </a:ln>
        </p:spPr>
        <p:txBody>
          <a:bodyPr wrap="square" rtlCol="0" anchor="ctr" anchorCtr="0">
            <a:noAutofit/>
          </a:bodyPr>
          <a:lstStyle/>
          <a:p>
            <a:pPr algn="ctr">
              <a:lnSpc>
                <a:spcPts val="2800"/>
              </a:lnSpc>
            </a:pPr>
            <a:endParaRPr lang="en-US" sz="2800" b="1" dirty="0">
              <a:solidFill>
                <a:schemeClr val="bg1"/>
              </a:solidFill>
            </a:endParaRPr>
          </a:p>
        </p:txBody>
      </p:sp>
      <p:sp>
        <p:nvSpPr>
          <p:cNvPr id="36" name="TextBox 35">
            <a:extLst>
              <a:ext uri="{FF2B5EF4-FFF2-40B4-BE49-F238E27FC236}">
                <a16:creationId xmlns:a16="http://schemas.microsoft.com/office/drawing/2014/main" id="{A0602A11-71A1-3FC8-3ED0-0A1498941F4B}"/>
              </a:ext>
            </a:extLst>
          </p:cNvPr>
          <p:cNvSpPr txBox="1"/>
          <p:nvPr/>
        </p:nvSpPr>
        <p:spPr>
          <a:xfrm>
            <a:off x="12578214" y="2476832"/>
            <a:ext cx="3767328" cy="807490"/>
          </a:xfrm>
          <a:prstGeom prst="rect">
            <a:avLst/>
          </a:prstGeom>
          <a:solidFill>
            <a:srgbClr val="F99B1C">
              <a:alpha val="30000"/>
            </a:srgbClr>
          </a:solidFill>
        </p:spPr>
        <p:txBody>
          <a:bodyPr wrap="square" lIns="91440" tIns="91440" rIns="91440" bIns="91440" rtlCol="0" anchor="ctr" anchorCtr="0">
            <a:noAutofit/>
          </a:bodyPr>
          <a:lstStyle/>
          <a:p>
            <a:pPr algn="ctr"/>
            <a:r>
              <a:rPr lang="en-US" sz="2000" u="none" strike="noStrike" dirty="0">
                <a:effectLst/>
              </a:rPr>
              <a:t>Description goes here.</a:t>
            </a:r>
            <a:endParaRPr lang="en-US" sz="2000" b="0" i="0" u="none" strike="noStrike" dirty="0">
              <a:solidFill>
                <a:srgbClr val="000000"/>
              </a:solidFill>
              <a:effectLst/>
              <a:latin typeface="Calibri" panose="020F0502020204030204" pitchFamily="34" charset="0"/>
            </a:endParaRPr>
          </a:p>
        </p:txBody>
      </p:sp>
      <p:sp>
        <p:nvSpPr>
          <p:cNvPr id="39" name="TextBox 38">
            <a:extLst>
              <a:ext uri="{FF2B5EF4-FFF2-40B4-BE49-F238E27FC236}">
                <a16:creationId xmlns:a16="http://schemas.microsoft.com/office/drawing/2014/main" id="{3CA5093F-C6A3-5287-E427-34FD4BAE0629}"/>
              </a:ext>
            </a:extLst>
          </p:cNvPr>
          <p:cNvSpPr txBox="1"/>
          <p:nvPr/>
        </p:nvSpPr>
        <p:spPr>
          <a:xfrm>
            <a:off x="12581103" y="2043773"/>
            <a:ext cx="3764439" cy="438912"/>
          </a:xfrm>
          <a:prstGeom prst="rect">
            <a:avLst/>
          </a:prstGeom>
          <a:solidFill>
            <a:srgbClr val="F99B1C"/>
          </a:solidFill>
        </p:spPr>
        <p:txBody>
          <a:bodyPr wrap="square" lIns="0" tIns="54864" rIns="0" bIns="0" rtlCol="0" anchor="ctr" anchorCtr="0">
            <a:noAutofit/>
          </a:bodyPr>
          <a:lstStyle/>
          <a:p>
            <a:pPr algn="ctr">
              <a:lnSpc>
                <a:spcPts val="2800"/>
              </a:lnSpc>
            </a:pPr>
            <a:r>
              <a:rPr lang="en-US" sz="2800" b="1" dirty="0">
                <a:solidFill>
                  <a:schemeClr val="bg1"/>
                </a:solidFill>
              </a:rPr>
              <a:t>Title</a:t>
            </a:r>
          </a:p>
        </p:txBody>
      </p:sp>
      <p:sp>
        <p:nvSpPr>
          <p:cNvPr id="41" name="TextBox 40">
            <a:extLst>
              <a:ext uri="{FF2B5EF4-FFF2-40B4-BE49-F238E27FC236}">
                <a16:creationId xmlns:a16="http://schemas.microsoft.com/office/drawing/2014/main" id="{CA6CDF5A-4BC8-1F08-74A9-7D21DC694BCC}"/>
              </a:ext>
            </a:extLst>
          </p:cNvPr>
          <p:cNvSpPr txBox="1"/>
          <p:nvPr/>
        </p:nvSpPr>
        <p:spPr>
          <a:xfrm>
            <a:off x="12581113" y="4310878"/>
            <a:ext cx="7757831" cy="801637"/>
          </a:xfrm>
          <a:prstGeom prst="rect">
            <a:avLst/>
          </a:prstGeom>
          <a:solidFill>
            <a:srgbClr val="F99B1C">
              <a:alpha val="30000"/>
            </a:srgbClr>
          </a:solidFill>
        </p:spPr>
        <p:txBody>
          <a:bodyPr wrap="square" lIns="91440" tIns="91440" rIns="91440" bIns="91440" rtlCol="0" anchor="ctr" anchorCtr="0">
            <a:noAutofit/>
          </a:bodyPr>
          <a:lstStyle/>
          <a:p>
            <a:pPr algn="ctr"/>
            <a:r>
              <a:rPr lang="en-US" sz="2000" u="none" strike="noStrike" dirty="0">
                <a:effectLst/>
              </a:rPr>
              <a:t>Description goes here.</a:t>
            </a:r>
            <a:endParaRPr lang="en-US" sz="2000" b="0" i="0" u="none" strike="noStrike" dirty="0">
              <a:solidFill>
                <a:srgbClr val="000000"/>
              </a:solidFill>
              <a:effectLst/>
              <a:latin typeface="Calibri" panose="020F0502020204030204" pitchFamily="34" charset="0"/>
            </a:endParaRPr>
          </a:p>
        </p:txBody>
      </p:sp>
      <p:sp>
        <p:nvSpPr>
          <p:cNvPr id="44" name="TextBox 43">
            <a:extLst>
              <a:ext uri="{FF2B5EF4-FFF2-40B4-BE49-F238E27FC236}">
                <a16:creationId xmlns:a16="http://schemas.microsoft.com/office/drawing/2014/main" id="{ADAD7730-D184-4934-4C6B-EB2889646254}"/>
              </a:ext>
            </a:extLst>
          </p:cNvPr>
          <p:cNvSpPr txBox="1"/>
          <p:nvPr/>
        </p:nvSpPr>
        <p:spPr>
          <a:xfrm>
            <a:off x="12584003" y="3871967"/>
            <a:ext cx="7757831" cy="438912"/>
          </a:xfrm>
          <a:prstGeom prst="rect">
            <a:avLst/>
          </a:prstGeom>
          <a:solidFill>
            <a:srgbClr val="F99B1C"/>
          </a:solidFill>
        </p:spPr>
        <p:txBody>
          <a:bodyPr wrap="square" lIns="0" tIns="54864" rIns="0" bIns="0" rtlCol="0" anchor="ctr" anchorCtr="0">
            <a:noAutofit/>
          </a:bodyPr>
          <a:lstStyle/>
          <a:p>
            <a:pPr algn="ctr">
              <a:lnSpc>
                <a:spcPts val="2800"/>
              </a:lnSpc>
            </a:pPr>
            <a:r>
              <a:rPr lang="en-US" sz="2800" b="1" dirty="0">
                <a:solidFill>
                  <a:schemeClr val="bg1"/>
                </a:solidFill>
              </a:rPr>
              <a:t>Title</a:t>
            </a:r>
          </a:p>
        </p:txBody>
      </p:sp>
      <p:sp>
        <p:nvSpPr>
          <p:cNvPr id="47" name="TextBox 46">
            <a:extLst>
              <a:ext uri="{FF2B5EF4-FFF2-40B4-BE49-F238E27FC236}">
                <a16:creationId xmlns:a16="http://schemas.microsoft.com/office/drawing/2014/main" id="{8BF88A0A-492A-497F-9D5E-518DD9407907}"/>
              </a:ext>
            </a:extLst>
          </p:cNvPr>
          <p:cNvSpPr txBox="1"/>
          <p:nvPr/>
        </p:nvSpPr>
        <p:spPr>
          <a:xfrm>
            <a:off x="13173615" y="4189825"/>
            <a:ext cx="7754942" cy="1236300"/>
          </a:xfrm>
          <a:prstGeom prst="rect">
            <a:avLst/>
          </a:prstGeom>
          <a:solidFill>
            <a:schemeClr val="accent2">
              <a:lumMod val="75000"/>
              <a:alpha val="37000"/>
            </a:schemeClr>
          </a:solidFill>
          <a:ln w="57150">
            <a:noFill/>
          </a:ln>
        </p:spPr>
        <p:txBody>
          <a:bodyPr wrap="square" rtlCol="0" anchor="ctr" anchorCtr="0">
            <a:noAutofit/>
          </a:bodyPr>
          <a:lstStyle/>
          <a:p>
            <a:pPr algn="ctr">
              <a:lnSpc>
                <a:spcPts val="2800"/>
              </a:lnSpc>
            </a:pPr>
            <a:endParaRPr lang="en-US" sz="2800" b="1" dirty="0">
              <a:solidFill>
                <a:schemeClr val="bg1"/>
              </a:solidFill>
            </a:endParaRPr>
          </a:p>
        </p:txBody>
      </p:sp>
      <p:grpSp>
        <p:nvGrpSpPr>
          <p:cNvPr id="23" name="Group 22">
            <a:extLst>
              <a:ext uri="{FF2B5EF4-FFF2-40B4-BE49-F238E27FC236}">
                <a16:creationId xmlns:a16="http://schemas.microsoft.com/office/drawing/2014/main" id="{7B04C2A5-EC63-FBEF-92F6-71A7124A78DA}"/>
              </a:ext>
            </a:extLst>
          </p:cNvPr>
          <p:cNvGrpSpPr/>
          <p:nvPr/>
        </p:nvGrpSpPr>
        <p:grpSpPr>
          <a:xfrm>
            <a:off x="246513" y="2656649"/>
            <a:ext cx="7739919" cy="4056642"/>
            <a:chOff x="246513" y="4068323"/>
            <a:chExt cx="7739919" cy="1240548"/>
          </a:xfrm>
        </p:grpSpPr>
        <p:sp>
          <p:nvSpPr>
            <p:cNvPr id="6" name="TextBox 5">
              <a:extLst>
                <a:ext uri="{FF2B5EF4-FFF2-40B4-BE49-F238E27FC236}">
                  <a16:creationId xmlns:a16="http://schemas.microsoft.com/office/drawing/2014/main" id="{CCFFFC46-78F5-5FA5-8138-9731D83EF82F}"/>
                </a:ext>
              </a:extLst>
            </p:cNvPr>
            <p:cNvSpPr txBox="1"/>
            <p:nvPr/>
          </p:nvSpPr>
          <p:spPr>
            <a:xfrm>
              <a:off x="246513" y="4485548"/>
              <a:ext cx="7739918" cy="823323"/>
            </a:xfrm>
            <a:prstGeom prst="rect">
              <a:avLst/>
            </a:prstGeom>
            <a:solidFill>
              <a:srgbClr val="F99B1C">
                <a:alpha val="30000"/>
              </a:srgbClr>
            </a:solidFill>
          </p:spPr>
          <p:txBody>
            <a:bodyPr wrap="square" lIns="91440" tIns="91440" rIns="91440" bIns="91440" rtlCol="0" anchor="ctr" anchorCtr="0">
              <a:noAutofit/>
            </a:bodyPr>
            <a:lstStyle/>
            <a:p>
              <a:pPr algn="ctr"/>
              <a:r>
                <a:rPr lang="en-US" sz="2400" u="none" strike="noStrike" dirty="0">
                  <a:solidFill>
                    <a:srgbClr val="000000"/>
                  </a:solidFill>
                  <a:effectLst/>
                  <a:latin typeface="Calibri" panose="020F0502020204030204" pitchFamily="34" charset="0"/>
                </a:rPr>
                <a:t>Legislative </a:t>
              </a:r>
              <a:r>
                <a:rPr lang="en-US" sz="2400" dirty="0">
                  <a:solidFill>
                    <a:srgbClr val="000000"/>
                  </a:solidFill>
                  <a:latin typeface="Calibri" panose="020F0502020204030204" pitchFamily="34" charset="0"/>
                </a:rPr>
                <a:t>support for AML coordination of information sharing, engagement, grant assistance and review. Hosting annual Infrastructure Symposium and akfederalfunding.org. </a:t>
              </a:r>
              <a:endParaRPr lang="en-US" sz="2400" b="0" i="0" u="none" strike="noStrike" dirty="0">
                <a:solidFill>
                  <a:srgbClr val="000000"/>
                </a:solidFill>
                <a:effectLst/>
                <a:latin typeface="Calibri" panose="020F0502020204030204" pitchFamily="34" charset="0"/>
              </a:endParaRPr>
            </a:p>
          </p:txBody>
        </p:sp>
        <p:sp>
          <p:nvSpPr>
            <p:cNvPr id="7" name="TextBox 6">
              <a:extLst>
                <a:ext uri="{FF2B5EF4-FFF2-40B4-BE49-F238E27FC236}">
                  <a16:creationId xmlns:a16="http://schemas.microsoft.com/office/drawing/2014/main" id="{8E2FA094-5083-1ABA-DF72-6E09FB4F01BD}"/>
                </a:ext>
              </a:extLst>
            </p:cNvPr>
            <p:cNvSpPr txBox="1"/>
            <p:nvPr/>
          </p:nvSpPr>
          <p:spPr>
            <a:xfrm>
              <a:off x="246514" y="4068323"/>
              <a:ext cx="7739918" cy="438912"/>
            </a:xfrm>
            <a:prstGeom prst="rect">
              <a:avLst/>
            </a:prstGeom>
            <a:solidFill>
              <a:srgbClr val="F99B1C"/>
            </a:solidFill>
          </p:spPr>
          <p:txBody>
            <a:bodyPr wrap="square" lIns="0" tIns="54864" rIns="0" bIns="0" rtlCol="0" anchor="ctr" anchorCtr="0">
              <a:noAutofit/>
            </a:bodyPr>
            <a:lstStyle/>
            <a:p>
              <a:pPr algn="ctr">
                <a:lnSpc>
                  <a:spcPts val="2800"/>
                </a:lnSpc>
              </a:pPr>
              <a:r>
                <a:rPr lang="en-US" sz="2800" b="1" dirty="0">
                  <a:solidFill>
                    <a:schemeClr val="bg1"/>
                  </a:solidFill>
                </a:rPr>
                <a:t>Infrastructure Coordination</a:t>
              </a:r>
            </a:p>
          </p:txBody>
        </p:sp>
      </p:grpSp>
      <p:grpSp>
        <p:nvGrpSpPr>
          <p:cNvPr id="28" name="Group 27">
            <a:extLst>
              <a:ext uri="{FF2B5EF4-FFF2-40B4-BE49-F238E27FC236}">
                <a16:creationId xmlns:a16="http://schemas.microsoft.com/office/drawing/2014/main" id="{3207542A-BDB3-A40A-FBC6-5C614844AEB1}"/>
              </a:ext>
            </a:extLst>
          </p:cNvPr>
          <p:cNvGrpSpPr/>
          <p:nvPr/>
        </p:nvGrpSpPr>
        <p:grpSpPr>
          <a:xfrm>
            <a:off x="8171773" y="2656649"/>
            <a:ext cx="3767328" cy="4056642"/>
            <a:chOff x="8171773" y="4049917"/>
            <a:chExt cx="3767328" cy="2663374"/>
          </a:xfrm>
        </p:grpSpPr>
        <p:sp>
          <p:nvSpPr>
            <p:cNvPr id="18" name="TextBox 17">
              <a:extLst>
                <a:ext uri="{FF2B5EF4-FFF2-40B4-BE49-F238E27FC236}">
                  <a16:creationId xmlns:a16="http://schemas.microsoft.com/office/drawing/2014/main" id="{CFEA527B-D0B7-FA34-1635-E2C63898CA11}"/>
                </a:ext>
              </a:extLst>
            </p:cNvPr>
            <p:cNvSpPr txBox="1"/>
            <p:nvPr/>
          </p:nvSpPr>
          <p:spPr>
            <a:xfrm>
              <a:off x="8171773" y="4851554"/>
              <a:ext cx="3767328" cy="1861737"/>
            </a:xfrm>
            <a:prstGeom prst="rect">
              <a:avLst/>
            </a:prstGeom>
            <a:solidFill>
              <a:srgbClr val="F99B1C">
                <a:alpha val="30000"/>
              </a:srgbClr>
            </a:solidFill>
          </p:spPr>
          <p:txBody>
            <a:bodyPr wrap="square" lIns="91440" tIns="91440" rIns="91440" bIns="91440" rtlCol="0" anchor="ctr" anchorCtr="0">
              <a:noAutofit/>
            </a:bodyPr>
            <a:lstStyle/>
            <a:p>
              <a:pPr algn="ctr"/>
              <a:r>
                <a:rPr lang="en-US" sz="2400" u="none" strike="noStrike" dirty="0">
                  <a:effectLst/>
                </a:rPr>
                <a:t>Project manager for grants requiring capacity building, workforce development, and stakeholder engagement.</a:t>
              </a:r>
              <a:endParaRPr lang="en-US" sz="2400" b="0" i="0" u="none" strike="noStrike" dirty="0">
                <a:solidFill>
                  <a:srgbClr val="000000"/>
                </a:solidFill>
                <a:effectLst/>
                <a:latin typeface="Calibri" panose="020F0502020204030204" pitchFamily="34" charset="0"/>
              </a:endParaRPr>
            </a:p>
          </p:txBody>
        </p:sp>
        <p:sp>
          <p:nvSpPr>
            <p:cNvPr id="19" name="TextBox 18">
              <a:extLst>
                <a:ext uri="{FF2B5EF4-FFF2-40B4-BE49-F238E27FC236}">
                  <a16:creationId xmlns:a16="http://schemas.microsoft.com/office/drawing/2014/main" id="{17A89421-CF66-8AEF-912D-9D9F545034F5}"/>
                </a:ext>
              </a:extLst>
            </p:cNvPr>
            <p:cNvSpPr txBox="1"/>
            <p:nvPr/>
          </p:nvSpPr>
          <p:spPr>
            <a:xfrm>
              <a:off x="8174662" y="4049917"/>
              <a:ext cx="3764439" cy="922135"/>
            </a:xfrm>
            <a:prstGeom prst="rect">
              <a:avLst/>
            </a:prstGeom>
            <a:solidFill>
              <a:srgbClr val="F99B1C"/>
            </a:solidFill>
          </p:spPr>
          <p:txBody>
            <a:bodyPr wrap="square" lIns="0" tIns="54864" rIns="0" bIns="0" rtlCol="0" anchor="ctr" anchorCtr="0">
              <a:noAutofit/>
            </a:bodyPr>
            <a:lstStyle/>
            <a:p>
              <a:pPr algn="ctr">
                <a:lnSpc>
                  <a:spcPts val="2800"/>
                </a:lnSpc>
              </a:pPr>
              <a:r>
                <a:rPr lang="en-US" sz="2800" b="1" dirty="0">
                  <a:solidFill>
                    <a:schemeClr val="bg1"/>
                  </a:solidFill>
                </a:rPr>
                <a:t>Community Benefits</a:t>
              </a:r>
            </a:p>
          </p:txBody>
        </p:sp>
      </p:grpSp>
    </p:spTree>
    <p:extLst>
      <p:ext uri="{BB962C8B-B14F-4D97-AF65-F5344CB8AC3E}">
        <p14:creationId xmlns:p14="http://schemas.microsoft.com/office/powerpoint/2010/main" val="31601003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49E3CB-5646-4D52-27CA-4DC69E8B111F}"/>
              </a:ext>
            </a:extLst>
          </p:cNvPr>
          <p:cNvSpPr/>
          <p:nvPr/>
        </p:nvSpPr>
        <p:spPr>
          <a:xfrm rot="5400000">
            <a:off x="-2702465" y="2702465"/>
            <a:ext cx="6857998" cy="1453068"/>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4255B193-FE7C-606F-80F4-330747EFF128}"/>
              </a:ext>
            </a:extLst>
          </p:cNvPr>
          <p:cNvSpPr txBox="1"/>
          <p:nvPr/>
        </p:nvSpPr>
        <p:spPr>
          <a:xfrm rot="5400000">
            <a:off x="-1551213" y="4191622"/>
            <a:ext cx="4407957" cy="692248"/>
          </a:xfrm>
          <a:prstGeom prst="rect">
            <a:avLst/>
          </a:prstGeom>
          <a:noFill/>
        </p:spPr>
        <p:txBody>
          <a:bodyPr wrap="square" lIns="0" tIns="0" rIns="0" bIns="0" rtlCol="0" anchor="ctr" anchorCtr="0">
            <a:noAutofit/>
          </a:bodyPr>
          <a:lstStyle/>
          <a:p>
            <a:r>
              <a:rPr lang="en-US" sz="3200" b="1" spc="200" dirty="0">
                <a:solidFill>
                  <a:schemeClr val="bg1"/>
                </a:solidFill>
              </a:rPr>
              <a:t> SUCCESSES</a:t>
            </a:r>
            <a:endParaRPr lang="en-US" sz="2000" b="1" spc="200" dirty="0">
              <a:solidFill>
                <a:schemeClr val="bg1"/>
              </a:solidFill>
            </a:endParaRPr>
          </a:p>
        </p:txBody>
      </p:sp>
      <p:pic>
        <p:nvPicPr>
          <p:cNvPr id="4" name="Picture 3" descr="A logo with white dots and lines&#10;&#10;Description automatically generated">
            <a:extLst>
              <a:ext uri="{FF2B5EF4-FFF2-40B4-BE49-F238E27FC236}">
                <a16:creationId xmlns:a16="http://schemas.microsoft.com/office/drawing/2014/main" id="{A972803D-3F67-49FB-DDB3-0FF321AA1A9F}"/>
              </a:ext>
            </a:extLst>
          </p:cNvPr>
          <p:cNvPicPr>
            <a:picLocks noChangeAspect="1"/>
          </p:cNvPicPr>
          <p:nvPr/>
        </p:nvPicPr>
        <p:blipFill>
          <a:blip r:embed="rId3"/>
          <a:stretch>
            <a:fillRect/>
          </a:stretch>
        </p:blipFill>
        <p:spPr>
          <a:xfrm>
            <a:off x="125983" y="242865"/>
            <a:ext cx="1190563" cy="1364161"/>
          </a:xfrm>
          <a:prstGeom prst="rect">
            <a:avLst/>
          </a:prstGeom>
        </p:spPr>
      </p:pic>
      <p:grpSp>
        <p:nvGrpSpPr>
          <p:cNvPr id="19" name="Group 18">
            <a:extLst>
              <a:ext uri="{FF2B5EF4-FFF2-40B4-BE49-F238E27FC236}">
                <a16:creationId xmlns:a16="http://schemas.microsoft.com/office/drawing/2014/main" id="{122AE8E0-0743-480F-2721-6EE3B9E273A8}"/>
              </a:ext>
            </a:extLst>
          </p:cNvPr>
          <p:cNvGrpSpPr/>
          <p:nvPr/>
        </p:nvGrpSpPr>
        <p:grpSpPr>
          <a:xfrm>
            <a:off x="1453068" y="-2"/>
            <a:ext cx="5152447" cy="4503763"/>
            <a:chOff x="246513" y="4061690"/>
            <a:chExt cx="7739920" cy="1226036"/>
          </a:xfrm>
        </p:grpSpPr>
        <p:sp>
          <p:nvSpPr>
            <p:cNvPr id="20" name="TextBox 19">
              <a:extLst>
                <a:ext uri="{FF2B5EF4-FFF2-40B4-BE49-F238E27FC236}">
                  <a16:creationId xmlns:a16="http://schemas.microsoft.com/office/drawing/2014/main" id="{98A2D3E3-AA3D-4D1E-A02E-D2551DA8D5D7}"/>
                </a:ext>
              </a:extLst>
            </p:cNvPr>
            <p:cNvSpPr txBox="1"/>
            <p:nvPr/>
          </p:nvSpPr>
          <p:spPr>
            <a:xfrm>
              <a:off x="246513" y="4308301"/>
              <a:ext cx="7739917" cy="979425"/>
            </a:xfrm>
            <a:prstGeom prst="rect">
              <a:avLst/>
            </a:prstGeom>
            <a:solidFill>
              <a:srgbClr val="235AA7">
                <a:alpha val="30000"/>
              </a:srgbClr>
            </a:solidFill>
          </p:spPr>
          <p:txBody>
            <a:bodyPr wrap="square" lIns="91440" tIns="91440" rIns="91440" bIns="91440" rtlCol="0" anchor="ctr" anchorCtr="0">
              <a:noAutofit/>
            </a:bodyPr>
            <a:lstStyle/>
            <a:p>
              <a:pPr marL="0" marR="0">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21" name="TextBox 20">
              <a:extLst>
                <a:ext uri="{FF2B5EF4-FFF2-40B4-BE49-F238E27FC236}">
                  <a16:creationId xmlns:a16="http://schemas.microsoft.com/office/drawing/2014/main" id="{080D4B0B-92F8-FC2C-AC6B-8494FE3E020C}"/>
                </a:ext>
              </a:extLst>
            </p:cNvPr>
            <p:cNvSpPr txBox="1"/>
            <p:nvPr/>
          </p:nvSpPr>
          <p:spPr>
            <a:xfrm>
              <a:off x="246516" y="4061690"/>
              <a:ext cx="7739917" cy="246611"/>
            </a:xfrm>
            <a:prstGeom prst="rect">
              <a:avLst/>
            </a:prstGeom>
            <a:solidFill>
              <a:srgbClr val="235AA7"/>
            </a:solidFill>
          </p:spPr>
          <p:txBody>
            <a:bodyPr wrap="square" lIns="0" tIns="54864" rIns="0" bIns="0" rtlCol="0" anchor="ctr" anchorCtr="0">
              <a:noAutofit/>
            </a:bodyPr>
            <a:lstStyle/>
            <a:p>
              <a:pPr algn="ctr">
                <a:lnSpc>
                  <a:spcPts val="2800"/>
                </a:lnSpc>
              </a:pPr>
              <a:r>
                <a:rPr lang="en-US" sz="2800" b="1" dirty="0">
                  <a:solidFill>
                    <a:schemeClr val="bg1"/>
                  </a:solidFill>
                </a:rPr>
                <a:t>PIDP – Cold Bay Dock</a:t>
              </a:r>
            </a:p>
          </p:txBody>
        </p:sp>
      </p:grpSp>
      <p:sp>
        <p:nvSpPr>
          <p:cNvPr id="23" name="TextBox 22">
            <a:extLst>
              <a:ext uri="{FF2B5EF4-FFF2-40B4-BE49-F238E27FC236}">
                <a16:creationId xmlns:a16="http://schemas.microsoft.com/office/drawing/2014/main" id="{25A77861-7C04-E643-3073-22B30F27B424}"/>
              </a:ext>
            </a:extLst>
          </p:cNvPr>
          <p:cNvSpPr txBox="1"/>
          <p:nvPr/>
        </p:nvSpPr>
        <p:spPr>
          <a:xfrm>
            <a:off x="1480432" y="1038257"/>
            <a:ext cx="5125081" cy="3721532"/>
          </a:xfrm>
          <a:prstGeom prst="rect">
            <a:avLst/>
          </a:prstGeom>
          <a:noFill/>
        </p:spPr>
        <p:txBody>
          <a:bodyPr wrap="square">
            <a:spAutoFit/>
          </a:bodyPr>
          <a:lstStyle/>
          <a:p>
            <a:pPr marL="0" marR="0" lvl="1" indent="0" defTabSz="914400">
              <a:spcBef>
                <a:spcPts val="0"/>
              </a:spcBef>
              <a:spcAft>
                <a:spcPts val="1200"/>
              </a:spcAft>
              <a:buNone/>
            </a:pPr>
            <a:r>
              <a:rPr lang="en-US" dirty="0"/>
              <a:t>Awarded </a:t>
            </a:r>
            <a:r>
              <a:rPr lang="en-US" b="1" dirty="0"/>
              <a:t>$43M </a:t>
            </a:r>
            <a:r>
              <a:rPr lang="en-US" dirty="0"/>
              <a:t>for Cold Bay Replacement Dock. </a:t>
            </a:r>
          </a:p>
          <a:p>
            <a:pPr marL="0" marR="0" lvl="1" indent="0" defTabSz="914400">
              <a:spcBef>
                <a:spcPts val="0"/>
              </a:spcBef>
              <a:spcAft>
                <a:spcPts val="1200"/>
              </a:spcAft>
              <a:buNone/>
            </a:pPr>
            <a:r>
              <a:rPr lang="en-US" dirty="0"/>
              <a:t>Owned by Borough, Managed by City, Applied for by State. </a:t>
            </a:r>
          </a:p>
          <a:p>
            <a:pPr marL="0" marR="0" lvl="1" indent="0" defTabSz="914400">
              <a:spcBef>
                <a:spcPts val="0"/>
              </a:spcBef>
              <a:spcAft>
                <a:spcPts val="1200"/>
              </a:spcAft>
              <a:buNone/>
            </a:pPr>
            <a:r>
              <a:rPr lang="en-US" b="0" i="0" u="none" strike="noStrike" baseline="0" dirty="0">
                <a:solidFill>
                  <a:srgbClr val="211D1E"/>
                </a:solidFill>
              </a:rPr>
              <a:t>This is the community’s only existing dock, which is nearing the end of its useful service life. </a:t>
            </a:r>
          </a:p>
          <a:p>
            <a:pPr marL="0" marR="0" lvl="1" indent="0" defTabSz="914400">
              <a:spcBef>
                <a:spcPts val="0"/>
              </a:spcBef>
              <a:spcAft>
                <a:spcPts val="1200"/>
              </a:spcAft>
              <a:buNone/>
            </a:pPr>
            <a:r>
              <a:rPr lang="en-US" b="0" i="0" u="none" strike="noStrike" baseline="0" dirty="0">
                <a:solidFill>
                  <a:srgbClr val="211D1E"/>
                </a:solidFill>
              </a:rPr>
              <a:t>As the town’s only marine connection, the new dock will be designed and built to accommodate commercial use, freight and fuel transportation, private vessel use, and public uses like emergency medical services and AMHS.</a:t>
            </a:r>
          </a:p>
          <a:p>
            <a:pPr marL="0" marR="0" lvl="1" indent="0" defTabSz="914400">
              <a:lnSpc>
                <a:spcPts val="1850"/>
              </a:lnSpc>
              <a:spcBef>
                <a:spcPts val="0"/>
              </a:spcBef>
              <a:spcAft>
                <a:spcPts val="1200"/>
              </a:spcAft>
              <a:buNone/>
            </a:pPr>
            <a:endParaRPr lang="en-US" dirty="0">
              <a:solidFill>
                <a:schemeClr val="tx1">
                  <a:lumMod val="65000"/>
                  <a:lumOff val="35000"/>
                </a:schemeClr>
              </a:solidFill>
              <a:latin typeface="Calibri" panose="020F0502020204030204" pitchFamily="34" charset="0"/>
            </a:endParaRPr>
          </a:p>
        </p:txBody>
      </p:sp>
      <p:pic>
        <p:nvPicPr>
          <p:cNvPr id="34" name="Picture 33">
            <a:extLst>
              <a:ext uri="{FF2B5EF4-FFF2-40B4-BE49-F238E27FC236}">
                <a16:creationId xmlns:a16="http://schemas.microsoft.com/office/drawing/2014/main" id="{CC00C9EA-FEFF-91A8-2790-8A4554E0461B}"/>
              </a:ext>
            </a:extLst>
          </p:cNvPr>
          <p:cNvPicPr>
            <a:picLocks noChangeAspect="1"/>
          </p:cNvPicPr>
          <p:nvPr/>
        </p:nvPicPr>
        <p:blipFill rotWithShape="1">
          <a:blip r:embed="rId4"/>
          <a:srcRect l="2001" t="70887" r="81250" b="4767"/>
          <a:stretch/>
        </p:blipFill>
        <p:spPr>
          <a:xfrm>
            <a:off x="6605513" y="-2"/>
            <a:ext cx="5598508" cy="4503763"/>
          </a:xfrm>
          <a:prstGeom prst="rect">
            <a:avLst/>
          </a:prstGeom>
        </p:spPr>
      </p:pic>
      <p:pic>
        <p:nvPicPr>
          <p:cNvPr id="6" name="Picture 5">
            <a:extLst>
              <a:ext uri="{FF2B5EF4-FFF2-40B4-BE49-F238E27FC236}">
                <a16:creationId xmlns:a16="http://schemas.microsoft.com/office/drawing/2014/main" id="{1B84C445-2052-85CB-0D24-C031313D7960}"/>
              </a:ext>
            </a:extLst>
          </p:cNvPr>
          <p:cNvPicPr>
            <a:picLocks noChangeAspect="1"/>
          </p:cNvPicPr>
          <p:nvPr/>
        </p:nvPicPr>
        <p:blipFill rotWithShape="1">
          <a:blip r:embed="rId5"/>
          <a:srcRect t="59160"/>
          <a:stretch/>
        </p:blipFill>
        <p:spPr>
          <a:xfrm>
            <a:off x="1453068" y="4476570"/>
            <a:ext cx="7281499" cy="2440042"/>
          </a:xfrm>
          <a:prstGeom prst="rect">
            <a:avLst/>
          </a:prstGeom>
        </p:spPr>
      </p:pic>
      <p:pic>
        <p:nvPicPr>
          <p:cNvPr id="11" name="Picture 10">
            <a:extLst>
              <a:ext uri="{FF2B5EF4-FFF2-40B4-BE49-F238E27FC236}">
                <a16:creationId xmlns:a16="http://schemas.microsoft.com/office/drawing/2014/main" id="{2C7503EB-B9BE-B2CF-78DA-2340B6221B01}"/>
              </a:ext>
            </a:extLst>
          </p:cNvPr>
          <p:cNvPicPr>
            <a:picLocks noChangeAspect="1"/>
          </p:cNvPicPr>
          <p:nvPr/>
        </p:nvPicPr>
        <p:blipFill rotWithShape="1">
          <a:blip r:embed="rId6"/>
          <a:srcRect t="22402"/>
          <a:stretch/>
        </p:blipFill>
        <p:spPr>
          <a:xfrm>
            <a:off x="8674614" y="4476570"/>
            <a:ext cx="3589361" cy="2446282"/>
          </a:xfrm>
          <a:prstGeom prst="rect">
            <a:avLst/>
          </a:prstGeom>
        </p:spPr>
      </p:pic>
    </p:spTree>
    <p:extLst>
      <p:ext uri="{BB962C8B-B14F-4D97-AF65-F5344CB8AC3E}">
        <p14:creationId xmlns:p14="http://schemas.microsoft.com/office/powerpoint/2010/main" val="3172827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49E3CB-5646-4D52-27CA-4DC69E8B111F}"/>
              </a:ext>
            </a:extLst>
          </p:cNvPr>
          <p:cNvSpPr/>
          <p:nvPr/>
        </p:nvSpPr>
        <p:spPr>
          <a:xfrm rot="5400000">
            <a:off x="-2773361" y="2702465"/>
            <a:ext cx="6857998" cy="1453068"/>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255B193-FE7C-606F-80F4-330747EFF128}"/>
              </a:ext>
            </a:extLst>
          </p:cNvPr>
          <p:cNvSpPr txBox="1"/>
          <p:nvPr/>
        </p:nvSpPr>
        <p:spPr>
          <a:xfrm rot="5400000">
            <a:off x="-1702014" y="4154226"/>
            <a:ext cx="4715301" cy="692248"/>
          </a:xfrm>
          <a:prstGeom prst="rect">
            <a:avLst/>
          </a:prstGeom>
          <a:noFill/>
        </p:spPr>
        <p:txBody>
          <a:bodyPr wrap="square" lIns="0" tIns="0" rIns="0" bIns="0" rtlCol="0" anchor="ctr" anchorCtr="0">
            <a:noAutofit/>
          </a:bodyPr>
          <a:lstStyle/>
          <a:p>
            <a:r>
              <a:rPr lang="en-US" sz="3600" b="1" spc="200" dirty="0">
                <a:solidFill>
                  <a:schemeClr val="bg1"/>
                </a:solidFill>
              </a:rPr>
              <a:t>SUCCESSES</a:t>
            </a:r>
            <a:endParaRPr lang="en-US" sz="2400" b="1" spc="200" dirty="0">
              <a:solidFill>
                <a:schemeClr val="bg1"/>
              </a:solidFill>
            </a:endParaRPr>
          </a:p>
        </p:txBody>
      </p:sp>
      <p:pic>
        <p:nvPicPr>
          <p:cNvPr id="4" name="Picture 3" descr="A logo with white dots and lines&#10;&#10;Description automatically generated">
            <a:extLst>
              <a:ext uri="{FF2B5EF4-FFF2-40B4-BE49-F238E27FC236}">
                <a16:creationId xmlns:a16="http://schemas.microsoft.com/office/drawing/2014/main" id="{A972803D-3F67-49FB-DDB3-0FF321AA1A9F}"/>
              </a:ext>
            </a:extLst>
          </p:cNvPr>
          <p:cNvPicPr>
            <a:picLocks noChangeAspect="1"/>
          </p:cNvPicPr>
          <p:nvPr/>
        </p:nvPicPr>
        <p:blipFill>
          <a:blip r:embed="rId3"/>
          <a:stretch>
            <a:fillRect/>
          </a:stretch>
        </p:blipFill>
        <p:spPr>
          <a:xfrm>
            <a:off x="125983" y="242865"/>
            <a:ext cx="1190563" cy="1364161"/>
          </a:xfrm>
          <a:prstGeom prst="rect">
            <a:avLst/>
          </a:prstGeom>
        </p:spPr>
      </p:pic>
      <p:grpSp>
        <p:nvGrpSpPr>
          <p:cNvPr id="13" name="Group 12">
            <a:extLst>
              <a:ext uri="{FF2B5EF4-FFF2-40B4-BE49-F238E27FC236}">
                <a16:creationId xmlns:a16="http://schemas.microsoft.com/office/drawing/2014/main" id="{14BFD296-EC02-7E4D-7D53-0DC7C1D51AFE}"/>
              </a:ext>
            </a:extLst>
          </p:cNvPr>
          <p:cNvGrpSpPr/>
          <p:nvPr/>
        </p:nvGrpSpPr>
        <p:grpSpPr>
          <a:xfrm>
            <a:off x="7606588" y="-3291"/>
            <a:ext cx="4585412" cy="3172519"/>
            <a:chOff x="246513" y="4061690"/>
            <a:chExt cx="7739920" cy="1226036"/>
          </a:xfrm>
        </p:grpSpPr>
        <p:sp>
          <p:nvSpPr>
            <p:cNvPr id="14" name="TextBox 13">
              <a:extLst>
                <a:ext uri="{FF2B5EF4-FFF2-40B4-BE49-F238E27FC236}">
                  <a16:creationId xmlns:a16="http://schemas.microsoft.com/office/drawing/2014/main" id="{C99F1C7F-EDA6-4094-BB14-57094D612C3A}"/>
                </a:ext>
              </a:extLst>
            </p:cNvPr>
            <p:cNvSpPr txBox="1"/>
            <p:nvPr/>
          </p:nvSpPr>
          <p:spPr>
            <a:xfrm>
              <a:off x="246513" y="4308301"/>
              <a:ext cx="7739917" cy="979425"/>
            </a:xfrm>
            <a:prstGeom prst="rect">
              <a:avLst/>
            </a:prstGeom>
            <a:solidFill>
              <a:srgbClr val="235AA7">
                <a:alpha val="30000"/>
              </a:srgbClr>
            </a:solidFill>
          </p:spPr>
          <p:txBody>
            <a:bodyPr wrap="square" lIns="91440" tIns="91440" rIns="91440" bIns="91440" rtlCol="0" anchor="ctr" anchorCtr="0">
              <a:noAutofit/>
            </a:bodyPr>
            <a:lstStyle/>
            <a:p>
              <a:pPr marL="0" marR="0">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5" name="TextBox 14">
              <a:extLst>
                <a:ext uri="{FF2B5EF4-FFF2-40B4-BE49-F238E27FC236}">
                  <a16:creationId xmlns:a16="http://schemas.microsoft.com/office/drawing/2014/main" id="{2C52164C-C940-3F25-C29C-B2AC304138D9}"/>
                </a:ext>
              </a:extLst>
            </p:cNvPr>
            <p:cNvSpPr txBox="1"/>
            <p:nvPr/>
          </p:nvSpPr>
          <p:spPr>
            <a:xfrm>
              <a:off x="246516" y="4061690"/>
              <a:ext cx="7739917" cy="246611"/>
            </a:xfrm>
            <a:prstGeom prst="rect">
              <a:avLst/>
            </a:prstGeom>
            <a:solidFill>
              <a:srgbClr val="235AA7"/>
            </a:solidFill>
          </p:spPr>
          <p:txBody>
            <a:bodyPr wrap="square" lIns="0" tIns="54864" rIns="0" bIns="0" rtlCol="0" anchor="ctr" anchorCtr="0">
              <a:noAutofit/>
            </a:bodyPr>
            <a:lstStyle/>
            <a:p>
              <a:pPr algn="ctr">
                <a:lnSpc>
                  <a:spcPts val="2800"/>
                </a:lnSpc>
              </a:pPr>
              <a:r>
                <a:rPr lang="en-US" sz="2800" b="1" dirty="0">
                  <a:solidFill>
                    <a:schemeClr val="bg1"/>
                  </a:solidFill>
                </a:rPr>
                <a:t>PIDP - Yakutat</a:t>
              </a:r>
            </a:p>
          </p:txBody>
        </p:sp>
      </p:grpSp>
      <p:sp>
        <p:nvSpPr>
          <p:cNvPr id="17" name="TextBox 16">
            <a:extLst>
              <a:ext uri="{FF2B5EF4-FFF2-40B4-BE49-F238E27FC236}">
                <a16:creationId xmlns:a16="http://schemas.microsoft.com/office/drawing/2014/main" id="{9C9423B1-FF59-48B5-BE73-221E4D4F98D6}"/>
              </a:ext>
            </a:extLst>
          </p:cNvPr>
          <p:cNvSpPr txBox="1"/>
          <p:nvPr/>
        </p:nvSpPr>
        <p:spPr>
          <a:xfrm>
            <a:off x="7746151" y="609374"/>
            <a:ext cx="4319866" cy="2585323"/>
          </a:xfrm>
          <a:prstGeom prst="rect">
            <a:avLst/>
          </a:prstGeom>
          <a:noFill/>
        </p:spPr>
        <p:txBody>
          <a:bodyPr wrap="square">
            <a:spAutoFit/>
          </a:bodyPr>
          <a:lstStyle/>
          <a:p>
            <a:r>
              <a:rPr lang="en-US" dirty="0"/>
              <a:t>Yakutat awarded </a:t>
            </a:r>
            <a:r>
              <a:rPr lang="en-US" b="1" dirty="0"/>
              <a:t>$8.9M </a:t>
            </a:r>
            <a:r>
              <a:rPr lang="en-US" dirty="0"/>
              <a:t>for construction of a New Small Boat Harbor. The project will replace the existing 60-year-old harbor. Work includes replacement of the floating dock, stringers, steel pipe mooring piles, and associated hardware. It also includes installation of a fire suppression system, covered gangway, and relocation of an existing seaplane float.  </a:t>
            </a:r>
          </a:p>
        </p:txBody>
      </p:sp>
      <p:pic>
        <p:nvPicPr>
          <p:cNvPr id="19" name="Picture 18">
            <a:extLst>
              <a:ext uri="{FF2B5EF4-FFF2-40B4-BE49-F238E27FC236}">
                <a16:creationId xmlns:a16="http://schemas.microsoft.com/office/drawing/2014/main" id="{F87FD4BA-36D3-A0EA-EA34-4793B5117495}"/>
              </a:ext>
            </a:extLst>
          </p:cNvPr>
          <p:cNvPicPr>
            <a:picLocks noChangeAspect="1"/>
          </p:cNvPicPr>
          <p:nvPr/>
        </p:nvPicPr>
        <p:blipFill>
          <a:blip r:embed="rId4"/>
          <a:stretch>
            <a:fillRect/>
          </a:stretch>
        </p:blipFill>
        <p:spPr>
          <a:xfrm>
            <a:off x="1382169" y="-3291"/>
            <a:ext cx="6237999" cy="2654092"/>
          </a:xfrm>
          <a:prstGeom prst="rect">
            <a:avLst/>
          </a:prstGeom>
        </p:spPr>
      </p:pic>
      <p:pic>
        <p:nvPicPr>
          <p:cNvPr id="20" name="Picture 19">
            <a:extLst>
              <a:ext uri="{FF2B5EF4-FFF2-40B4-BE49-F238E27FC236}">
                <a16:creationId xmlns:a16="http://schemas.microsoft.com/office/drawing/2014/main" id="{2A26EB34-F829-D752-C2E6-56F090CCE299}"/>
              </a:ext>
            </a:extLst>
          </p:cNvPr>
          <p:cNvPicPr>
            <a:picLocks noChangeAspect="1"/>
          </p:cNvPicPr>
          <p:nvPr/>
        </p:nvPicPr>
        <p:blipFill>
          <a:blip r:embed="rId5"/>
          <a:stretch>
            <a:fillRect/>
          </a:stretch>
        </p:blipFill>
        <p:spPr>
          <a:xfrm>
            <a:off x="7620168" y="3169600"/>
            <a:ext cx="4584589" cy="3688400"/>
          </a:xfrm>
          <a:prstGeom prst="rect">
            <a:avLst/>
          </a:prstGeom>
        </p:spPr>
      </p:pic>
      <p:grpSp>
        <p:nvGrpSpPr>
          <p:cNvPr id="24" name="Group 23">
            <a:extLst>
              <a:ext uri="{FF2B5EF4-FFF2-40B4-BE49-F238E27FC236}">
                <a16:creationId xmlns:a16="http://schemas.microsoft.com/office/drawing/2014/main" id="{624CC471-A627-DF4E-D4DE-0048BB436ED8}"/>
              </a:ext>
            </a:extLst>
          </p:cNvPr>
          <p:cNvGrpSpPr/>
          <p:nvPr/>
        </p:nvGrpSpPr>
        <p:grpSpPr>
          <a:xfrm>
            <a:off x="3368073" y="4532605"/>
            <a:ext cx="1480650" cy="1354531"/>
            <a:chOff x="5038191" y="3528823"/>
            <a:chExt cx="824568" cy="809208"/>
          </a:xfrm>
        </p:grpSpPr>
        <p:sp>
          <p:nvSpPr>
            <p:cNvPr id="25" name="Oval 24">
              <a:extLst>
                <a:ext uri="{FF2B5EF4-FFF2-40B4-BE49-F238E27FC236}">
                  <a16:creationId xmlns:a16="http://schemas.microsoft.com/office/drawing/2014/main" id="{7331926B-6A5A-0420-01D1-47BF62DCE258}"/>
                </a:ext>
              </a:extLst>
            </p:cNvPr>
            <p:cNvSpPr/>
            <p:nvPr/>
          </p:nvSpPr>
          <p:spPr>
            <a:xfrm>
              <a:off x="5053551" y="3528823"/>
              <a:ext cx="809208" cy="809208"/>
            </a:xfrm>
            <a:prstGeom prst="ellipse">
              <a:avLst/>
            </a:prstGeom>
            <a:solidFill>
              <a:srgbClr val="F3B0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B04171EB-B767-DE35-F4E1-4B7720A9D7EE}"/>
                </a:ext>
              </a:extLst>
            </p:cNvPr>
            <p:cNvSpPr txBox="1"/>
            <p:nvPr/>
          </p:nvSpPr>
          <p:spPr>
            <a:xfrm>
              <a:off x="5038191" y="3710487"/>
              <a:ext cx="809208" cy="445880"/>
            </a:xfrm>
            <a:prstGeom prst="rect">
              <a:avLst/>
            </a:prstGeom>
            <a:noFill/>
          </p:spPr>
          <p:txBody>
            <a:bodyPr wrap="square" rtlCol="0" anchor="ctr" anchorCtr="0">
              <a:spAutoFit/>
            </a:bodyPr>
            <a:lstStyle/>
            <a:p>
              <a:pPr algn="ctr">
                <a:lnSpc>
                  <a:spcPts val="1720"/>
                </a:lnSpc>
              </a:pPr>
              <a:r>
                <a:rPr lang="en-US" sz="1600" b="1" dirty="0">
                  <a:solidFill>
                    <a:srgbClr val="37426F"/>
                  </a:solidFill>
                </a:rPr>
                <a:t>Federal Highway Administration</a:t>
              </a:r>
            </a:p>
          </p:txBody>
        </p:sp>
      </p:grpSp>
      <p:grpSp>
        <p:nvGrpSpPr>
          <p:cNvPr id="27" name="Group 26">
            <a:extLst>
              <a:ext uri="{FF2B5EF4-FFF2-40B4-BE49-F238E27FC236}">
                <a16:creationId xmlns:a16="http://schemas.microsoft.com/office/drawing/2014/main" id="{539C4EB9-1766-1B2E-957A-523A40B3138D}"/>
              </a:ext>
            </a:extLst>
          </p:cNvPr>
          <p:cNvGrpSpPr/>
          <p:nvPr/>
        </p:nvGrpSpPr>
        <p:grpSpPr>
          <a:xfrm>
            <a:off x="1748023" y="3679757"/>
            <a:ext cx="1379640" cy="1315321"/>
            <a:chOff x="5548246" y="3967098"/>
            <a:chExt cx="809208" cy="809208"/>
          </a:xfrm>
        </p:grpSpPr>
        <p:sp>
          <p:nvSpPr>
            <p:cNvPr id="28" name="Oval 27">
              <a:extLst>
                <a:ext uri="{FF2B5EF4-FFF2-40B4-BE49-F238E27FC236}">
                  <a16:creationId xmlns:a16="http://schemas.microsoft.com/office/drawing/2014/main" id="{A482E641-9E69-4C18-2635-A21A634A32B0}"/>
                </a:ext>
              </a:extLst>
            </p:cNvPr>
            <p:cNvSpPr/>
            <p:nvPr/>
          </p:nvSpPr>
          <p:spPr>
            <a:xfrm>
              <a:off x="5548246" y="3967098"/>
              <a:ext cx="809208" cy="809208"/>
            </a:xfrm>
            <a:prstGeom prst="ellipse">
              <a:avLst/>
            </a:prstGeom>
            <a:solidFill>
              <a:srgbClr val="F3B0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694C6C2E-B06A-552A-EE4C-35C0957B8CE1}"/>
                </a:ext>
              </a:extLst>
            </p:cNvPr>
            <p:cNvSpPr txBox="1"/>
            <p:nvPr/>
          </p:nvSpPr>
          <p:spPr>
            <a:xfrm>
              <a:off x="5607711" y="4125016"/>
              <a:ext cx="630491" cy="459172"/>
            </a:xfrm>
            <a:prstGeom prst="rect">
              <a:avLst/>
            </a:prstGeom>
            <a:noFill/>
          </p:spPr>
          <p:txBody>
            <a:bodyPr wrap="square" rtlCol="0" anchor="ctr" anchorCtr="0">
              <a:spAutoFit/>
            </a:bodyPr>
            <a:lstStyle/>
            <a:p>
              <a:pPr algn="ctr">
                <a:lnSpc>
                  <a:spcPts val="1720"/>
                </a:lnSpc>
              </a:pPr>
              <a:r>
                <a:rPr lang="en-US" sz="1600" b="1" dirty="0">
                  <a:solidFill>
                    <a:srgbClr val="37426F"/>
                  </a:solidFill>
                </a:rPr>
                <a:t>City &amp; Borough of Yakutat</a:t>
              </a:r>
            </a:p>
          </p:txBody>
        </p:sp>
      </p:grpSp>
      <p:grpSp>
        <p:nvGrpSpPr>
          <p:cNvPr id="30" name="Group 29">
            <a:extLst>
              <a:ext uri="{FF2B5EF4-FFF2-40B4-BE49-F238E27FC236}">
                <a16:creationId xmlns:a16="http://schemas.microsoft.com/office/drawing/2014/main" id="{642BC6AD-208D-7840-ABB2-1B8C32FE72F8}"/>
              </a:ext>
            </a:extLst>
          </p:cNvPr>
          <p:cNvGrpSpPr/>
          <p:nvPr/>
        </p:nvGrpSpPr>
        <p:grpSpPr>
          <a:xfrm>
            <a:off x="1962352" y="5123776"/>
            <a:ext cx="1379640" cy="1315320"/>
            <a:chOff x="5428994" y="3833430"/>
            <a:chExt cx="809209" cy="809208"/>
          </a:xfrm>
        </p:grpSpPr>
        <p:sp>
          <p:nvSpPr>
            <p:cNvPr id="31" name="Oval 30">
              <a:extLst>
                <a:ext uri="{FF2B5EF4-FFF2-40B4-BE49-F238E27FC236}">
                  <a16:creationId xmlns:a16="http://schemas.microsoft.com/office/drawing/2014/main" id="{69FF4E0A-05A2-E030-63CE-FCE0DDB69460}"/>
                </a:ext>
              </a:extLst>
            </p:cNvPr>
            <p:cNvSpPr/>
            <p:nvPr/>
          </p:nvSpPr>
          <p:spPr>
            <a:xfrm>
              <a:off x="5428995" y="3833430"/>
              <a:ext cx="809208" cy="809208"/>
            </a:xfrm>
            <a:prstGeom prst="ellipse">
              <a:avLst/>
            </a:prstGeom>
            <a:solidFill>
              <a:srgbClr val="F3B0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2464B965-34E4-C95E-2275-E121057A4372}"/>
                </a:ext>
              </a:extLst>
            </p:cNvPr>
            <p:cNvSpPr txBox="1"/>
            <p:nvPr/>
          </p:nvSpPr>
          <p:spPr>
            <a:xfrm>
              <a:off x="5428994" y="4071994"/>
              <a:ext cx="783113" cy="393563"/>
            </a:xfrm>
            <a:prstGeom prst="rect">
              <a:avLst/>
            </a:prstGeom>
            <a:noFill/>
          </p:spPr>
          <p:txBody>
            <a:bodyPr wrap="square" rtlCol="0" anchor="ctr" anchorCtr="0">
              <a:spAutoFit/>
            </a:bodyPr>
            <a:lstStyle/>
            <a:p>
              <a:pPr algn="ctr">
                <a:lnSpc>
                  <a:spcPts val="1720"/>
                </a:lnSpc>
              </a:pPr>
              <a:r>
                <a:rPr lang="en-US" sz="1600" b="1" dirty="0">
                  <a:solidFill>
                    <a:srgbClr val="37426F"/>
                  </a:solidFill>
                </a:rPr>
                <a:t>US Forest Service</a:t>
              </a:r>
            </a:p>
          </p:txBody>
        </p:sp>
      </p:grpSp>
      <p:grpSp>
        <p:nvGrpSpPr>
          <p:cNvPr id="33" name="Group 32">
            <a:extLst>
              <a:ext uri="{FF2B5EF4-FFF2-40B4-BE49-F238E27FC236}">
                <a16:creationId xmlns:a16="http://schemas.microsoft.com/office/drawing/2014/main" id="{24379F51-9EE6-7287-4E16-B0CE7C76A836}"/>
              </a:ext>
            </a:extLst>
          </p:cNvPr>
          <p:cNvGrpSpPr/>
          <p:nvPr/>
        </p:nvGrpSpPr>
        <p:grpSpPr>
          <a:xfrm>
            <a:off x="3117421" y="3027058"/>
            <a:ext cx="1401774" cy="1315321"/>
            <a:chOff x="5428995" y="3833430"/>
            <a:chExt cx="822190" cy="809208"/>
          </a:xfrm>
        </p:grpSpPr>
        <p:sp>
          <p:nvSpPr>
            <p:cNvPr id="34" name="Oval 33">
              <a:extLst>
                <a:ext uri="{FF2B5EF4-FFF2-40B4-BE49-F238E27FC236}">
                  <a16:creationId xmlns:a16="http://schemas.microsoft.com/office/drawing/2014/main" id="{626B3945-4703-E55A-AB19-C0EC04ADFB9E}"/>
                </a:ext>
              </a:extLst>
            </p:cNvPr>
            <p:cNvSpPr/>
            <p:nvPr/>
          </p:nvSpPr>
          <p:spPr>
            <a:xfrm>
              <a:off x="5428995" y="3833430"/>
              <a:ext cx="809208" cy="809208"/>
            </a:xfrm>
            <a:prstGeom prst="ellipse">
              <a:avLst/>
            </a:prstGeom>
            <a:solidFill>
              <a:srgbClr val="F3B0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F66A9202-EE6D-3F7C-4F97-732FB956962E}"/>
                </a:ext>
              </a:extLst>
            </p:cNvPr>
            <p:cNvSpPr txBox="1"/>
            <p:nvPr/>
          </p:nvSpPr>
          <p:spPr>
            <a:xfrm>
              <a:off x="5441977" y="3938435"/>
              <a:ext cx="809208" cy="555955"/>
            </a:xfrm>
            <a:prstGeom prst="rect">
              <a:avLst/>
            </a:prstGeom>
            <a:noFill/>
          </p:spPr>
          <p:txBody>
            <a:bodyPr wrap="square" rtlCol="0" anchor="ctr" anchorCtr="0">
              <a:spAutoFit/>
            </a:bodyPr>
            <a:lstStyle/>
            <a:p>
              <a:pPr algn="ctr">
                <a:lnSpc>
                  <a:spcPts val="1720"/>
                </a:lnSpc>
              </a:pPr>
              <a:r>
                <a:rPr lang="en-US" sz="1600" b="1" dirty="0">
                  <a:solidFill>
                    <a:srgbClr val="37426F"/>
                  </a:solidFill>
                </a:rPr>
                <a:t>Yakutat Tlingit Tribe</a:t>
              </a:r>
            </a:p>
          </p:txBody>
        </p:sp>
      </p:grpSp>
      <p:grpSp>
        <p:nvGrpSpPr>
          <p:cNvPr id="36" name="Group 35">
            <a:extLst>
              <a:ext uri="{FF2B5EF4-FFF2-40B4-BE49-F238E27FC236}">
                <a16:creationId xmlns:a16="http://schemas.microsoft.com/office/drawing/2014/main" id="{1790D27D-D4E7-8904-30CA-A0C61D17BD9B}"/>
              </a:ext>
            </a:extLst>
          </p:cNvPr>
          <p:cNvGrpSpPr/>
          <p:nvPr/>
        </p:nvGrpSpPr>
        <p:grpSpPr>
          <a:xfrm>
            <a:off x="4834722" y="4759689"/>
            <a:ext cx="2508557" cy="2050445"/>
            <a:chOff x="5428995" y="3833430"/>
            <a:chExt cx="809208" cy="809208"/>
          </a:xfrm>
        </p:grpSpPr>
        <p:sp>
          <p:nvSpPr>
            <p:cNvPr id="37" name="Oval 36">
              <a:extLst>
                <a:ext uri="{FF2B5EF4-FFF2-40B4-BE49-F238E27FC236}">
                  <a16:creationId xmlns:a16="http://schemas.microsoft.com/office/drawing/2014/main" id="{D9556464-15A2-6F5C-8CA8-CA3062821938}"/>
                </a:ext>
              </a:extLst>
            </p:cNvPr>
            <p:cNvSpPr/>
            <p:nvPr/>
          </p:nvSpPr>
          <p:spPr>
            <a:xfrm>
              <a:off x="5428995" y="3833430"/>
              <a:ext cx="809208" cy="809208"/>
            </a:xfrm>
            <a:prstGeom prst="ellipse">
              <a:avLst/>
            </a:prstGeom>
            <a:solidFill>
              <a:srgbClr val="F3B0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EC52364F-3383-AD37-04E9-9824E2EE57B8}"/>
                </a:ext>
              </a:extLst>
            </p:cNvPr>
            <p:cNvSpPr txBox="1"/>
            <p:nvPr/>
          </p:nvSpPr>
          <p:spPr>
            <a:xfrm>
              <a:off x="5428995" y="4006104"/>
              <a:ext cx="809208" cy="473896"/>
            </a:xfrm>
            <a:prstGeom prst="rect">
              <a:avLst/>
            </a:prstGeom>
            <a:noFill/>
          </p:spPr>
          <p:txBody>
            <a:bodyPr wrap="square" rtlCol="0" anchor="ctr" anchorCtr="0">
              <a:spAutoFit/>
            </a:bodyPr>
            <a:lstStyle/>
            <a:p>
              <a:pPr algn="ctr">
                <a:lnSpc>
                  <a:spcPts val="1720"/>
                </a:lnSpc>
              </a:pPr>
              <a:r>
                <a:rPr lang="en-US" sz="1600" b="1" i="1" dirty="0">
                  <a:solidFill>
                    <a:srgbClr val="37426F"/>
                  </a:solidFill>
                </a:rPr>
                <a:t>Project identified as shared priority at Transportation Workshop last year!</a:t>
              </a:r>
            </a:p>
          </p:txBody>
        </p:sp>
      </p:grpSp>
      <p:grpSp>
        <p:nvGrpSpPr>
          <p:cNvPr id="39" name="Group 38">
            <a:extLst>
              <a:ext uri="{FF2B5EF4-FFF2-40B4-BE49-F238E27FC236}">
                <a16:creationId xmlns:a16="http://schemas.microsoft.com/office/drawing/2014/main" id="{A0DE623D-2CD7-E76C-CC9D-0E8161E54F07}"/>
              </a:ext>
            </a:extLst>
          </p:cNvPr>
          <p:cNvGrpSpPr/>
          <p:nvPr/>
        </p:nvGrpSpPr>
        <p:grpSpPr>
          <a:xfrm>
            <a:off x="4710278" y="3345531"/>
            <a:ext cx="1310797" cy="1181826"/>
            <a:chOff x="5428995" y="3833430"/>
            <a:chExt cx="809208" cy="809208"/>
          </a:xfrm>
        </p:grpSpPr>
        <p:sp>
          <p:nvSpPr>
            <p:cNvPr id="40" name="Oval 39">
              <a:extLst>
                <a:ext uri="{FF2B5EF4-FFF2-40B4-BE49-F238E27FC236}">
                  <a16:creationId xmlns:a16="http://schemas.microsoft.com/office/drawing/2014/main" id="{F34A5FCC-77E9-22CD-68B3-24DACAE7DB6E}"/>
                </a:ext>
              </a:extLst>
            </p:cNvPr>
            <p:cNvSpPr/>
            <p:nvPr/>
          </p:nvSpPr>
          <p:spPr>
            <a:xfrm>
              <a:off x="5428995" y="3833430"/>
              <a:ext cx="809208" cy="809208"/>
            </a:xfrm>
            <a:prstGeom prst="ellipse">
              <a:avLst/>
            </a:prstGeom>
            <a:solidFill>
              <a:srgbClr val="F3B0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21D5D86B-F383-4CE0-FB0D-0E0F35632267}"/>
                </a:ext>
              </a:extLst>
            </p:cNvPr>
            <p:cNvSpPr txBox="1"/>
            <p:nvPr/>
          </p:nvSpPr>
          <p:spPr>
            <a:xfrm>
              <a:off x="5428995" y="4062168"/>
              <a:ext cx="809208" cy="361766"/>
            </a:xfrm>
            <a:prstGeom prst="rect">
              <a:avLst/>
            </a:prstGeom>
            <a:noFill/>
          </p:spPr>
          <p:txBody>
            <a:bodyPr wrap="square" rtlCol="0" anchor="ctr" anchorCtr="0">
              <a:spAutoFit/>
            </a:bodyPr>
            <a:lstStyle/>
            <a:p>
              <a:pPr algn="ctr">
                <a:lnSpc>
                  <a:spcPts val="1720"/>
                </a:lnSpc>
              </a:pPr>
              <a:r>
                <a:rPr lang="en-US" sz="1600" b="1" dirty="0">
                  <a:solidFill>
                    <a:srgbClr val="37426F"/>
                  </a:solidFill>
                </a:rPr>
                <a:t>Alaska DOT&amp;PF</a:t>
              </a:r>
            </a:p>
          </p:txBody>
        </p:sp>
      </p:grpSp>
      <p:grpSp>
        <p:nvGrpSpPr>
          <p:cNvPr id="42" name="Group 41">
            <a:extLst>
              <a:ext uri="{FF2B5EF4-FFF2-40B4-BE49-F238E27FC236}">
                <a16:creationId xmlns:a16="http://schemas.microsoft.com/office/drawing/2014/main" id="{D140C5CE-22DD-B1A1-40D7-523F9E103945}"/>
              </a:ext>
            </a:extLst>
          </p:cNvPr>
          <p:cNvGrpSpPr/>
          <p:nvPr/>
        </p:nvGrpSpPr>
        <p:grpSpPr>
          <a:xfrm>
            <a:off x="6170926" y="3544577"/>
            <a:ext cx="1310797" cy="1181826"/>
            <a:chOff x="5428995" y="3833430"/>
            <a:chExt cx="809208" cy="809208"/>
          </a:xfrm>
        </p:grpSpPr>
        <p:sp>
          <p:nvSpPr>
            <p:cNvPr id="43" name="Oval 42">
              <a:extLst>
                <a:ext uri="{FF2B5EF4-FFF2-40B4-BE49-F238E27FC236}">
                  <a16:creationId xmlns:a16="http://schemas.microsoft.com/office/drawing/2014/main" id="{4DAB53E8-CE04-8F8C-8410-9C1FDB31E09B}"/>
                </a:ext>
              </a:extLst>
            </p:cNvPr>
            <p:cNvSpPr/>
            <p:nvPr/>
          </p:nvSpPr>
          <p:spPr>
            <a:xfrm>
              <a:off x="5428995" y="3833430"/>
              <a:ext cx="809208" cy="809208"/>
            </a:xfrm>
            <a:prstGeom prst="ellipse">
              <a:avLst/>
            </a:prstGeom>
            <a:solidFill>
              <a:srgbClr val="F3B0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2B98EAF9-6229-ED97-7BEF-DBE888A7AFFC}"/>
                </a:ext>
              </a:extLst>
            </p:cNvPr>
            <p:cNvSpPr txBox="1"/>
            <p:nvPr/>
          </p:nvSpPr>
          <p:spPr>
            <a:xfrm>
              <a:off x="5428995" y="4136804"/>
              <a:ext cx="809208" cy="212494"/>
            </a:xfrm>
            <a:prstGeom prst="rect">
              <a:avLst/>
            </a:prstGeom>
            <a:noFill/>
          </p:spPr>
          <p:txBody>
            <a:bodyPr wrap="square" rtlCol="0" anchor="ctr" anchorCtr="0">
              <a:spAutoFit/>
            </a:bodyPr>
            <a:lstStyle/>
            <a:p>
              <a:pPr algn="ctr">
                <a:lnSpc>
                  <a:spcPts val="1720"/>
                </a:lnSpc>
              </a:pPr>
              <a:r>
                <a:rPr lang="en-US" sz="1600" b="1" dirty="0">
                  <a:solidFill>
                    <a:srgbClr val="37426F"/>
                  </a:solidFill>
                </a:rPr>
                <a:t>AML</a:t>
              </a:r>
            </a:p>
          </p:txBody>
        </p:sp>
      </p:grpSp>
    </p:spTree>
    <p:extLst>
      <p:ext uri="{BB962C8B-B14F-4D97-AF65-F5344CB8AC3E}">
        <p14:creationId xmlns:p14="http://schemas.microsoft.com/office/powerpoint/2010/main" val="13693904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34C2D8F9-3A50-343B-07F0-4C31C1659455}"/>
              </a:ext>
            </a:extLst>
          </p:cNvPr>
          <p:cNvPicPr>
            <a:picLocks noChangeAspect="1"/>
          </p:cNvPicPr>
          <p:nvPr/>
        </p:nvPicPr>
        <p:blipFill>
          <a:blip r:embed="rId3"/>
          <a:stretch>
            <a:fillRect/>
          </a:stretch>
        </p:blipFill>
        <p:spPr>
          <a:xfrm>
            <a:off x="4502459" y="-228600"/>
            <a:ext cx="7689541" cy="6741723"/>
          </a:xfrm>
          <a:prstGeom prst="rect">
            <a:avLst/>
          </a:prstGeom>
        </p:spPr>
      </p:pic>
      <p:sp>
        <p:nvSpPr>
          <p:cNvPr id="2" name="Rectangle 1">
            <a:extLst>
              <a:ext uri="{FF2B5EF4-FFF2-40B4-BE49-F238E27FC236}">
                <a16:creationId xmlns:a16="http://schemas.microsoft.com/office/drawing/2014/main" id="{5049E3CB-5646-4D52-27CA-4DC69E8B111F}"/>
              </a:ext>
            </a:extLst>
          </p:cNvPr>
          <p:cNvSpPr/>
          <p:nvPr/>
        </p:nvSpPr>
        <p:spPr>
          <a:xfrm rot="5400000">
            <a:off x="-2702465" y="2702465"/>
            <a:ext cx="6857998" cy="1453068"/>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4255B193-FE7C-606F-80F4-330747EFF128}"/>
              </a:ext>
            </a:extLst>
          </p:cNvPr>
          <p:cNvSpPr txBox="1"/>
          <p:nvPr/>
        </p:nvSpPr>
        <p:spPr>
          <a:xfrm rot="5400000">
            <a:off x="-1589384" y="4153451"/>
            <a:ext cx="4484299" cy="692248"/>
          </a:xfrm>
          <a:prstGeom prst="rect">
            <a:avLst/>
          </a:prstGeom>
          <a:noFill/>
        </p:spPr>
        <p:txBody>
          <a:bodyPr wrap="square" lIns="0" tIns="0" rIns="0" bIns="0" rtlCol="0" anchor="ctr" anchorCtr="0">
            <a:noAutofit/>
          </a:bodyPr>
          <a:lstStyle/>
          <a:p>
            <a:r>
              <a:rPr lang="en-US" sz="3200" b="1" spc="200" dirty="0">
                <a:solidFill>
                  <a:schemeClr val="bg1"/>
                </a:solidFill>
              </a:rPr>
              <a:t>SUCCESSES</a:t>
            </a:r>
            <a:endParaRPr lang="en-US" sz="2000" b="1" spc="200" dirty="0">
              <a:solidFill>
                <a:schemeClr val="bg1"/>
              </a:solidFill>
            </a:endParaRPr>
          </a:p>
        </p:txBody>
      </p:sp>
      <p:pic>
        <p:nvPicPr>
          <p:cNvPr id="4" name="Picture 3" descr="A logo with white dots and lines&#10;&#10;Description automatically generated">
            <a:extLst>
              <a:ext uri="{FF2B5EF4-FFF2-40B4-BE49-F238E27FC236}">
                <a16:creationId xmlns:a16="http://schemas.microsoft.com/office/drawing/2014/main" id="{A972803D-3F67-49FB-DDB3-0FF321AA1A9F}"/>
              </a:ext>
            </a:extLst>
          </p:cNvPr>
          <p:cNvPicPr>
            <a:picLocks noChangeAspect="1"/>
          </p:cNvPicPr>
          <p:nvPr/>
        </p:nvPicPr>
        <p:blipFill>
          <a:blip r:embed="rId4"/>
          <a:stretch>
            <a:fillRect/>
          </a:stretch>
        </p:blipFill>
        <p:spPr>
          <a:xfrm>
            <a:off x="125983" y="242865"/>
            <a:ext cx="1190563" cy="1364161"/>
          </a:xfrm>
          <a:prstGeom prst="rect">
            <a:avLst/>
          </a:prstGeom>
        </p:spPr>
      </p:pic>
      <p:grpSp>
        <p:nvGrpSpPr>
          <p:cNvPr id="19" name="Group 18">
            <a:extLst>
              <a:ext uri="{FF2B5EF4-FFF2-40B4-BE49-F238E27FC236}">
                <a16:creationId xmlns:a16="http://schemas.microsoft.com/office/drawing/2014/main" id="{122AE8E0-0743-480F-2721-6EE3B9E273A8}"/>
              </a:ext>
            </a:extLst>
          </p:cNvPr>
          <p:cNvGrpSpPr/>
          <p:nvPr/>
        </p:nvGrpSpPr>
        <p:grpSpPr>
          <a:xfrm>
            <a:off x="1453069" y="-2"/>
            <a:ext cx="3049390" cy="6858002"/>
            <a:chOff x="246513" y="4061690"/>
            <a:chExt cx="7739920" cy="1226036"/>
          </a:xfrm>
        </p:grpSpPr>
        <p:sp>
          <p:nvSpPr>
            <p:cNvPr id="20" name="TextBox 19">
              <a:extLst>
                <a:ext uri="{FF2B5EF4-FFF2-40B4-BE49-F238E27FC236}">
                  <a16:creationId xmlns:a16="http://schemas.microsoft.com/office/drawing/2014/main" id="{98A2D3E3-AA3D-4D1E-A02E-D2551DA8D5D7}"/>
                </a:ext>
              </a:extLst>
            </p:cNvPr>
            <p:cNvSpPr txBox="1"/>
            <p:nvPr/>
          </p:nvSpPr>
          <p:spPr>
            <a:xfrm>
              <a:off x="246513" y="4308301"/>
              <a:ext cx="7739917" cy="979425"/>
            </a:xfrm>
            <a:prstGeom prst="rect">
              <a:avLst/>
            </a:prstGeom>
            <a:solidFill>
              <a:srgbClr val="235AA7">
                <a:alpha val="30000"/>
              </a:srgbClr>
            </a:solidFill>
          </p:spPr>
          <p:txBody>
            <a:bodyPr wrap="square" lIns="91440" tIns="91440" rIns="91440" bIns="91440" rtlCol="0" anchor="ctr" anchorCtr="0">
              <a:noAutofit/>
            </a:bodyPr>
            <a:lstStyle/>
            <a:p>
              <a:pPr marL="0" marR="0">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21" name="TextBox 20">
              <a:extLst>
                <a:ext uri="{FF2B5EF4-FFF2-40B4-BE49-F238E27FC236}">
                  <a16:creationId xmlns:a16="http://schemas.microsoft.com/office/drawing/2014/main" id="{080D4B0B-92F8-FC2C-AC6B-8494FE3E020C}"/>
                </a:ext>
              </a:extLst>
            </p:cNvPr>
            <p:cNvSpPr txBox="1"/>
            <p:nvPr/>
          </p:nvSpPr>
          <p:spPr>
            <a:xfrm>
              <a:off x="246516" y="4061690"/>
              <a:ext cx="7739917" cy="246611"/>
            </a:xfrm>
            <a:prstGeom prst="rect">
              <a:avLst/>
            </a:prstGeom>
            <a:solidFill>
              <a:srgbClr val="235AA7"/>
            </a:solidFill>
          </p:spPr>
          <p:txBody>
            <a:bodyPr wrap="square" lIns="0" tIns="54864" rIns="0" bIns="0" rtlCol="0" anchor="ctr" anchorCtr="0">
              <a:noAutofit/>
            </a:bodyPr>
            <a:lstStyle/>
            <a:p>
              <a:pPr algn="ctr">
                <a:lnSpc>
                  <a:spcPts val="2800"/>
                </a:lnSpc>
              </a:pPr>
              <a:r>
                <a:rPr lang="en-US" sz="2800" b="1" dirty="0">
                  <a:solidFill>
                    <a:schemeClr val="bg1"/>
                  </a:solidFill>
                </a:rPr>
                <a:t>Energy Efficiency and Conservation Block Grant</a:t>
              </a:r>
            </a:p>
          </p:txBody>
        </p:sp>
      </p:grpSp>
      <p:sp>
        <p:nvSpPr>
          <p:cNvPr id="23" name="TextBox 22">
            <a:extLst>
              <a:ext uri="{FF2B5EF4-FFF2-40B4-BE49-F238E27FC236}">
                <a16:creationId xmlns:a16="http://schemas.microsoft.com/office/drawing/2014/main" id="{25A77861-7C04-E643-3073-22B30F27B424}"/>
              </a:ext>
            </a:extLst>
          </p:cNvPr>
          <p:cNvSpPr txBox="1"/>
          <p:nvPr/>
        </p:nvSpPr>
        <p:spPr>
          <a:xfrm>
            <a:off x="1574026" y="1607026"/>
            <a:ext cx="2791909" cy="4856842"/>
          </a:xfrm>
          <a:prstGeom prst="rect">
            <a:avLst/>
          </a:prstGeom>
          <a:noFill/>
        </p:spPr>
        <p:txBody>
          <a:bodyPr wrap="square">
            <a:spAutoFit/>
          </a:bodyPr>
          <a:lstStyle/>
          <a:p>
            <a:pPr marL="0" lvl="1">
              <a:lnSpc>
                <a:spcPts val="1850"/>
              </a:lnSpc>
              <a:spcAft>
                <a:spcPts val="1200"/>
              </a:spcAft>
            </a:pPr>
            <a:r>
              <a:rPr lang="en-US" sz="2000" dirty="0">
                <a:solidFill>
                  <a:prstClr val="black"/>
                </a:solidFill>
                <a:cs typeface="Calibri"/>
              </a:rPr>
              <a:t>One of </a:t>
            </a:r>
            <a:r>
              <a:rPr kumimoji="0" lang="en-US" sz="2000" b="0" i="0" u="none" strike="noStrike" kern="1200" cap="none" spc="0" normalizeH="0" baseline="0" noProof="0" dirty="0">
                <a:ln>
                  <a:noFill/>
                </a:ln>
                <a:solidFill>
                  <a:prstClr val="black"/>
                </a:solidFill>
                <a:effectLst/>
                <a:uLnTx/>
                <a:uFillTx/>
                <a:cs typeface="Calibri"/>
              </a:rPr>
              <a:t> 12 other awardees in the nation totaling </a:t>
            </a:r>
            <a:r>
              <a:rPr lang="en-US" sz="2000" dirty="0">
                <a:solidFill>
                  <a:prstClr val="black"/>
                </a:solidFill>
                <a:cs typeface="Calibri"/>
              </a:rPr>
              <a:t>$8.8 million in </a:t>
            </a:r>
            <a:r>
              <a:rPr kumimoji="0" lang="en-US" sz="2000" b="0" i="0" u="none" strike="noStrike" kern="1200" cap="none" spc="0" normalizeH="0" baseline="0" noProof="0" dirty="0">
                <a:ln>
                  <a:noFill/>
                </a:ln>
                <a:solidFill>
                  <a:prstClr val="black"/>
                </a:solidFill>
                <a:effectLst/>
                <a:uLnTx/>
                <a:uFillTx/>
                <a:cs typeface="Calibri"/>
              </a:rPr>
              <a:t>awards to support the implementation of energy improvements.</a:t>
            </a:r>
          </a:p>
          <a:p>
            <a:pPr marL="0" marR="0" lvl="1" indent="0" defTabSz="914400">
              <a:lnSpc>
                <a:spcPts val="1850"/>
              </a:lnSpc>
              <a:spcBef>
                <a:spcPts val="0"/>
              </a:spcBef>
              <a:spcAft>
                <a:spcPts val="1200"/>
              </a:spcAft>
              <a:buNone/>
            </a:pPr>
            <a:r>
              <a:rPr lang="en-US" sz="2000" dirty="0"/>
              <a:t>$900,000 going to Nenana as lead applicant. </a:t>
            </a:r>
          </a:p>
          <a:p>
            <a:pPr marL="0" marR="0" lvl="1" indent="0" defTabSz="914400">
              <a:lnSpc>
                <a:spcPts val="1850"/>
              </a:lnSpc>
              <a:spcBef>
                <a:spcPts val="0"/>
              </a:spcBef>
              <a:spcAft>
                <a:spcPts val="1200"/>
              </a:spcAft>
              <a:buNone/>
            </a:pPr>
            <a:r>
              <a:rPr lang="en-US" sz="2000" dirty="0"/>
              <a:t>Will help 8</a:t>
            </a:r>
            <a:r>
              <a:rPr lang="en-US" sz="2000" dirty="0">
                <a:cs typeface="+mn-cs"/>
              </a:rPr>
              <a:t> communities!</a:t>
            </a:r>
          </a:p>
          <a:p>
            <a:pPr marL="0" marR="0" lvl="1" indent="0" defTabSz="914400">
              <a:lnSpc>
                <a:spcPts val="1850"/>
              </a:lnSpc>
              <a:spcBef>
                <a:spcPts val="0"/>
              </a:spcBef>
              <a:spcAft>
                <a:spcPts val="1200"/>
              </a:spcAft>
              <a:buNone/>
            </a:pPr>
            <a:r>
              <a:rPr lang="en-US" sz="2000" dirty="0"/>
              <a:t>AML </a:t>
            </a:r>
            <a:r>
              <a:rPr lang="en-US" sz="2000" dirty="0">
                <a:cs typeface="+mn-cs"/>
              </a:rPr>
              <a:t>will manage the project and facilitate technical expertise from additional partners.</a:t>
            </a:r>
          </a:p>
          <a:p>
            <a:pPr marL="0" lvl="1">
              <a:lnSpc>
                <a:spcPts val="1850"/>
              </a:lnSpc>
              <a:spcAft>
                <a:spcPts val="1200"/>
              </a:spcAft>
            </a:pPr>
            <a:r>
              <a:rPr lang="en-US" sz="2000" dirty="0"/>
              <a:t>Energy  Audits  for public buildings and support </a:t>
            </a:r>
            <a:r>
              <a:rPr lang="en-US" sz="2000" dirty="0">
                <a:latin typeface="Calibri" panose="020F0502020204030204" pitchFamily="34" charset="0"/>
              </a:rPr>
              <a:t>improvements. </a:t>
            </a:r>
            <a:endParaRPr lang="en-US" sz="2000" dirty="0">
              <a:latin typeface="Calibri" panose="020F0502020204030204" pitchFamily="34" charset="0"/>
              <a:cs typeface="+mn-cs"/>
            </a:endParaRPr>
          </a:p>
        </p:txBody>
      </p:sp>
    </p:spTree>
    <p:extLst>
      <p:ext uri="{BB962C8B-B14F-4D97-AF65-F5344CB8AC3E}">
        <p14:creationId xmlns:p14="http://schemas.microsoft.com/office/powerpoint/2010/main" val="39914903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3DD702D3-538B-0F6C-865D-58C20CDFC1F6}"/>
              </a:ext>
            </a:extLst>
          </p:cNvPr>
          <p:cNvPicPr>
            <a:picLocks noChangeAspect="1"/>
          </p:cNvPicPr>
          <p:nvPr/>
        </p:nvPicPr>
        <p:blipFill rotWithShape="1">
          <a:blip r:embed="rId3"/>
          <a:srcRect l="28584" t="54328" r="5987" b="5490"/>
          <a:stretch/>
        </p:blipFill>
        <p:spPr>
          <a:xfrm>
            <a:off x="1453069" y="0"/>
            <a:ext cx="10738931" cy="6904165"/>
          </a:xfrm>
          <a:prstGeom prst="rect">
            <a:avLst/>
          </a:prstGeom>
        </p:spPr>
      </p:pic>
      <p:sp>
        <p:nvSpPr>
          <p:cNvPr id="2" name="Rectangle 1">
            <a:extLst>
              <a:ext uri="{FF2B5EF4-FFF2-40B4-BE49-F238E27FC236}">
                <a16:creationId xmlns:a16="http://schemas.microsoft.com/office/drawing/2014/main" id="{5049E3CB-5646-4D52-27CA-4DC69E8B111F}"/>
              </a:ext>
            </a:extLst>
          </p:cNvPr>
          <p:cNvSpPr/>
          <p:nvPr/>
        </p:nvSpPr>
        <p:spPr>
          <a:xfrm rot="5400000">
            <a:off x="-2702465" y="2702465"/>
            <a:ext cx="6857998" cy="1453068"/>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255B193-FE7C-606F-80F4-330747EFF128}"/>
              </a:ext>
            </a:extLst>
          </p:cNvPr>
          <p:cNvSpPr txBox="1"/>
          <p:nvPr/>
        </p:nvSpPr>
        <p:spPr>
          <a:xfrm rot="5400000">
            <a:off x="-1369848" y="3872371"/>
            <a:ext cx="4194928" cy="692248"/>
          </a:xfrm>
          <a:prstGeom prst="rect">
            <a:avLst/>
          </a:prstGeom>
          <a:noFill/>
        </p:spPr>
        <p:txBody>
          <a:bodyPr wrap="square" lIns="0" tIns="0" rIns="0" bIns="0" rtlCol="0" anchor="ctr" anchorCtr="0">
            <a:noAutofit/>
          </a:bodyPr>
          <a:lstStyle/>
          <a:p>
            <a:r>
              <a:rPr lang="en-US" sz="3200" b="1" spc="200" dirty="0">
                <a:solidFill>
                  <a:schemeClr val="bg1"/>
                </a:solidFill>
              </a:rPr>
              <a:t> SUCCESSES</a:t>
            </a:r>
          </a:p>
        </p:txBody>
      </p:sp>
      <p:pic>
        <p:nvPicPr>
          <p:cNvPr id="4" name="Picture 3" descr="A logo with white dots and lines&#10;&#10;Description automatically generated">
            <a:extLst>
              <a:ext uri="{FF2B5EF4-FFF2-40B4-BE49-F238E27FC236}">
                <a16:creationId xmlns:a16="http://schemas.microsoft.com/office/drawing/2014/main" id="{A972803D-3F67-49FB-DDB3-0FF321AA1A9F}"/>
              </a:ext>
            </a:extLst>
          </p:cNvPr>
          <p:cNvPicPr>
            <a:picLocks noChangeAspect="1"/>
          </p:cNvPicPr>
          <p:nvPr/>
        </p:nvPicPr>
        <p:blipFill>
          <a:blip r:embed="rId4"/>
          <a:stretch>
            <a:fillRect/>
          </a:stretch>
        </p:blipFill>
        <p:spPr>
          <a:xfrm>
            <a:off x="125983" y="242865"/>
            <a:ext cx="1190563" cy="1364161"/>
          </a:xfrm>
          <a:prstGeom prst="rect">
            <a:avLst/>
          </a:prstGeom>
        </p:spPr>
      </p:pic>
      <p:pic>
        <p:nvPicPr>
          <p:cNvPr id="8" name="Picture 7">
            <a:extLst>
              <a:ext uri="{FF2B5EF4-FFF2-40B4-BE49-F238E27FC236}">
                <a16:creationId xmlns:a16="http://schemas.microsoft.com/office/drawing/2014/main" id="{C349079A-9079-F0A4-6B76-57BDEB3ACF51}"/>
              </a:ext>
            </a:extLst>
          </p:cNvPr>
          <p:cNvPicPr>
            <a:picLocks noChangeAspect="1"/>
          </p:cNvPicPr>
          <p:nvPr/>
        </p:nvPicPr>
        <p:blipFill rotWithShape="1">
          <a:blip r:embed="rId5"/>
          <a:srcRect l="49626"/>
          <a:stretch/>
        </p:blipFill>
        <p:spPr>
          <a:xfrm>
            <a:off x="1442529" y="0"/>
            <a:ext cx="1964499" cy="1976718"/>
          </a:xfrm>
          <a:prstGeom prst="rect">
            <a:avLst/>
          </a:prstGeom>
        </p:spPr>
      </p:pic>
      <p:sp>
        <p:nvSpPr>
          <p:cNvPr id="11" name="TextBox 10">
            <a:extLst>
              <a:ext uri="{FF2B5EF4-FFF2-40B4-BE49-F238E27FC236}">
                <a16:creationId xmlns:a16="http://schemas.microsoft.com/office/drawing/2014/main" id="{0D5F7A3B-59CF-651D-743F-55C62B2CD0EE}"/>
              </a:ext>
            </a:extLst>
          </p:cNvPr>
          <p:cNvSpPr txBox="1"/>
          <p:nvPr/>
        </p:nvSpPr>
        <p:spPr>
          <a:xfrm>
            <a:off x="8135471" y="0"/>
            <a:ext cx="4056529" cy="2862322"/>
          </a:xfrm>
          <a:prstGeom prst="rect">
            <a:avLst/>
          </a:prstGeom>
          <a:solidFill>
            <a:srgbClr val="F3B058"/>
          </a:solidFill>
        </p:spPr>
        <p:txBody>
          <a:bodyPr wrap="square">
            <a:spAutoFit/>
          </a:bodyPr>
          <a:lstStyle/>
          <a:p>
            <a:r>
              <a:rPr lang="en-US" dirty="0"/>
              <a:t>2022 SS4A Award Winners – Safety Action Plans - Totaling $2.7 Million</a:t>
            </a:r>
          </a:p>
          <a:p>
            <a:endParaRPr lang="en-US" dirty="0"/>
          </a:p>
          <a:p>
            <a:r>
              <a:rPr lang="en-US" i="1" dirty="0"/>
              <a:t>City and Borough of Juneau</a:t>
            </a:r>
          </a:p>
          <a:p>
            <a:r>
              <a:rPr lang="en-US" i="1" dirty="0"/>
              <a:t>City of </a:t>
            </a:r>
            <a:r>
              <a:rPr lang="en-US" i="1" dirty="0" err="1"/>
              <a:t>Mekoryuk</a:t>
            </a:r>
            <a:endParaRPr lang="en-US" i="1" dirty="0"/>
          </a:p>
          <a:p>
            <a:r>
              <a:rPr lang="en-US" i="1" dirty="0"/>
              <a:t>City of Saint Paul (and Saint George)</a:t>
            </a:r>
          </a:p>
          <a:p>
            <a:r>
              <a:rPr lang="en-US" i="1" dirty="0"/>
              <a:t>Kenai Peninsula Borough</a:t>
            </a:r>
          </a:p>
          <a:p>
            <a:r>
              <a:rPr lang="en-US" i="1" dirty="0"/>
              <a:t>Ketchikan Gateway Borough</a:t>
            </a:r>
          </a:p>
          <a:p>
            <a:r>
              <a:rPr lang="en-US" i="1" dirty="0"/>
              <a:t>Matanuska-Susitna Borough</a:t>
            </a:r>
          </a:p>
          <a:p>
            <a:r>
              <a:rPr lang="en-US" i="1" dirty="0"/>
              <a:t>City and Borough of Sitka</a:t>
            </a:r>
          </a:p>
        </p:txBody>
      </p:sp>
      <p:sp>
        <p:nvSpPr>
          <p:cNvPr id="19" name="Oval 18">
            <a:extLst>
              <a:ext uri="{FF2B5EF4-FFF2-40B4-BE49-F238E27FC236}">
                <a16:creationId xmlns:a16="http://schemas.microsoft.com/office/drawing/2014/main" id="{D2FB8A5F-4D08-76AD-03B0-91136612B821}"/>
              </a:ext>
            </a:extLst>
          </p:cNvPr>
          <p:cNvSpPr/>
          <p:nvPr/>
        </p:nvSpPr>
        <p:spPr>
          <a:xfrm>
            <a:off x="2649071" y="3119718"/>
            <a:ext cx="443753" cy="443753"/>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436678D4-0F9B-1DF2-6180-F2133EA3D034}"/>
              </a:ext>
            </a:extLst>
          </p:cNvPr>
          <p:cNvSpPr/>
          <p:nvPr/>
        </p:nvSpPr>
        <p:spPr>
          <a:xfrm>
            <a:off x="1649162" y="4582047"/>
            <a:ext cx="443753" cy="443753"/>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B6026FD4-EDDD-F6B3-E52E-5691011ED7CF}"/>
              </a:ext>
            </a:extLst>
          </p:cNvPr>
          <p:cNvGrpSpPr/>
          <p:nvPr/>
        </p:nvGrpSpPr>
        <p:grpSpPr>
          <a:xfrm>
            <a:off x="6488710" y="4289008"/>
            <a:ext cx="2508557" cy="2050445"/>
            <a:chOff x="5428995" y="3833430"/>
            <a:chExt cx="809208" cy="809208"/>
          </a:xfrm>
        </p:grpSpPr>
        <p:sp>
          <p:nvSpPr>
            <p:cNvPr id="22" name="Oval 21">
              <a:extLst>
                <a:ext uri="{FF2B5EF4-FFF2-40B4-BE49-F238E27FC236}">
                  <a16:creationId xmlns:a16="http://schemas.microsoft.com/office/drawing/2014/main" id="{341F354A-1D9F-F5FB-E263-5C451082EB45}"/>
                </a:ext>
              </a:extLst>
            </p:cNvPr>
            <p:cNvSpPr/>
            <p:nvPr/>
          </p:nvSpPr>
          <p:spPr>
            <a:xfrm>
              <a:off x="5428995" y="3833430"/>
              <a:ext cx="809208" cy="809208"/>
            </a:xfrm>
            <a:prstGeom prst="ellipse">
              <a:avLst/>
            </a:prstGeom>
            <a:solidFill>
              <a:srgbClr val="F3B0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FB0AF210-1B97-554E-6422-E5F62CECFD9A}"/>
                </a:ext>
              </a:extLst>
            </p:cNvPr>
            <p:cNvSpPr txBox="1"/>
            <p:nvPr/>
          </p:nvSpPr>
          <p:spPr>
            <a:xfrm>
              <a:off x="5428995" y="4095777"/>
              <a:ext cx="809208" cy="294550"/>
            </a:xfrm>
            <a:prstGeom prst="rect">
              <a:avLst/>
            </a:prstGeom>
            <a:noFill/>
          </p:spPr>
          <p:txBody>
            <a:bodyPr wrap="square" rtlCol="0" anchor="ctr" anchorCtr="0">
              <a:spAutoFit/>
            </a:bodyPr>
            <a:lstStyle/>
            <a:p>
              <a:pPr algn="ctr">
                <a:lnSpc>
                  <a:spcPts val="1720"/>
                </a:lnSpc>
              </a:pPr>
              <a:r>
                <a:rPr lang="en-US" sz="1600" b="1" i="1" dirty="0">
                  <a:solidFill>
                    <a:srgbClr val="37426F"/>
                  </a:solidFill>
                </a:rPr>
                <a:t>Working group meets every month!</a:t>
              </a:r>
            </a:p>
            <a:p>
              <a:pPr algn="ctr">
                <a:lnSpc>
                  <a:spcPts val="1720"/>
                </a:lnSpc>
              </a:pPr>
              <a:endParaRPr lang="en-US" sz="1600" b="1" i="1" dirty="0">
                <a:solidFill>
                  <a:srgbClr val="37426F"/>
                </a:solidFill>
              </a:endParaRPr>
            </a:p>
          </p:txBody>
        </p:sp>
      </p:grpSp>
    </p:spTree>
    <p:extLst>
      <p:ext uri="{BB962C8B-B14F-4D97-AF65-F5344CB8AC3E}">
        <p14:creationId xmlns:p14="http://schemas.microsoft.com/office/powerpoint/2010/main" val="3745093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5B41986-09EA-CDF4-BD32-397212C60557}"/>
              </a:ext>
            </a:extLst>
          </p:cNvPr>
          <p:cNvSpPr/>
          <p:nvPr/>
        </p:nvSpPr>
        <p:spPr>
          <a:xfrm rot="5400000">
            <a:off x="-2702465" y="2702467"/>
            <a:ext cx="6857998" cy="1453068"/>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0D0D647-A3DE-97D4-8FAD-A2F4F34CCC23}"/>
              </a:ext>
            </a:extLst>
          </p:cNvPr>
          <p:cNvSpPr txBox="1"/>
          <p:nvPr/>
        </p:nvSpPr>
        <p:spPr>
          <a:xfrm rot="5400000">
            <a:off x="-1383744" y="4254459"/>
            <a:ext cx="4220556" cy="692248"/>
          </a:xfrm>
          <a:prstGeom prst="rect">
            <a:avLst/>
          </a:prstGeom>
          <a:noFill/>
        </p:spPr>
        <p:txBody>
          <a:bodyPr wrap="square" lIns="0" tIns="0" rIns="0" bIns="0" rtlCol="0" anchor="ctr" anchorCtr="0">
            <a:noAutofit/>
          </a:bodyPr>
          <a:lstStyle/>
          <a:p>
            <a:r>
              <a:rPr lang="en-US" sz="3200" b="1" spc="200" dirty="0">
                <a:solidFill>
                  <a:schemeClr val="bg1"/>
                </a:solidFill>
              </a:rPr>
              <a:t>LESSONS</a:t>
            </a:r>
            <a:r>
              <a:rPr lang="en-US" sz="2400" b="1" spc="200" dirty="0">
                <a:solidFill>
                  <a:schemeClr val="bg1"/>
                </a:solidFill>
              </a:rPr>
              <a:t> </a:t>
            </a:r>
          </a:p>
        </p:txBody>
      </p:sp>
      <p:pic>
        <p:nvPicPr>
          <p:cNvPr id="14" name="Picture 13" descr="A logo with white dots and lines&#10;&#10;Description automatically generated">
            <a:extLst>
              <a:ext uri="{FF2B5EF4-FFF2-40B4-BE49-F238E27FC236}">
                <a16:creationId xmlns:a16="http://schemas.microsoft.com/office/drawing/2014/main" id="{6AEC9D74-E8B7-EC7A-8CC1-E47AD8675BC0}"/>
              </a:ext>
            </a:extLst>
          </p:cNvPr>
          <p:cNvPicPr>
            <a:picLocks noChangeAspect="1"/>
          </p:cNvPicPr>
          <p:nvPr/>
        </p:nvPicPr>
        <p:blipFill>
          <a:blip r:embed="rId3"/>
          <a:stretch>
            <a:fillRect/>
          </a:stretch>
        </p:blipFill>
        <p:spPr>
          <a:xfrm>
            <a:off x="155410" y="147139"/>
            <a:ext cx="1124478" cy="1288439"/>
          </a:xfrm>
          <a:prstGeom prst="rect">
            <a:avLst/>
          </a:prstGeom>
        </p:spPr>
      </p:pic>
      <p:sp>
        <p:nvSpPr>
          <p:cNvPr id="19" name="TextBox 18">
            <a:extLst>
              <a:ext uri="{FF2B5EF4-FFF2-40B4-BE49-F238E27FC236}">
                <a16:creationId xmlns:a16="http://schemas.microsoft.com/office/drawing/2014/main" id="{1B388A42-6883-528A-016B-1CE026558827}"/>
              </a:ext>
            </a:extLst>
          </p:cNvPr>
          <p:cNvSpPr txBox="1"/>
          <p:nvPr/>
        </p:nvSpPr>
        <p:spPr>
          <a:xfrm>
            <a:off x="1831845" y="323082"/>
            <a:ext cx="9768751" cy="7940635"/>
          </a:xfrm>
          <a:prstGeom prst="rect">
            <a:avLst/>
          </a:prstGeom>
          <a:noFill/>
        </p:spPr>
        <p:txBody>
          <a:bodyPr wrap="square">
            <a:spAutoFit/>
          </a:bodyPr>
          <a:lstStyle/>
          <a:p>
            <a:r>
              <a:rPr lang="en-US" sz="2000" b="1" dirty="0"/>
              <a:t>Successful approaches…</a:t>
            </a:r>
          </a:p>
          <a:p>
            <a:endParaRPr lang="en-US" sz="2000" dirty="0"/>
          </a:p>
          <a:p>
            <a:r>
              <a:rPr lang="en-US" sz="2000" dirty="0"/>
              <a:t>Foster</a:t>
            </a:r>
            <a:r>
              <a:rPr lang="en-US" sz="2000" b="1" dirty="0"/>
              <a:t> collaboration </a:t>
            </a:r>
            <a:r>
              <a:rPr lang="en-US" sz="2000" dirty="0"/>
              <a:t>to maximizing the benefits for Alaska, including intergovernmental, local, and Tribal Governments.</a:t>
            </a:r>
          </a:p>
          <a:p>
            <a:endParaRPr lang="en-US" sz="2000" dirty="0"/>
          </a:p>
          <a:p>
            <a:r>
              <a:rPr lang="en-US" sz="2000" dirty="0"/>
              <a:t>Focused </a:t>
            </a:r>
            <a:r>
              <a:rPr lang="en-US" sz="2000" b="1" dirty="0"/>
              <a:t>outreach</a:t>
            </a:r>
            <a:r>
              <a:rPr lang="en-US" sz="2000" dirty="0"/>
              <a:t> directly to local and Tribal governments</a:t>
            </a:r>
          </a:p>
          <a:p>
            <a:endParaRPr lang="en-US" sz="2000" dirty="0"/>
          </a:p>
          <a:p>
            <a:r>
              <a:rPr lang="en-US" sz="2000" dirty="0"/>
              <a:t>Developing </a:t>
            </a:r>
            <a:r>
              <a:rPr lang="en-US" sz="2000" b="1" dirty="0"/>
              <a:t>partnerships</a:t>
            </a:r>
            <a:r>
              <a:rPr lang="en-US" sz="2000" dirty="0"/>
              <a:t> within and across regions to identify barriers, priorities, and solutions</a:t>
            </a:r>
          </a:p>
          <a:p>
            <a:endParaRPr lang="en-US" sz="2000" dirty="0"/>
          </a:p>
          <a:p>
            <a:r>
              <a:rPr lang="en-US" sz="2000" dirty="0"/>
              <a:t>Anticipate </a:t>
            </a:r>
            <a:r>
              <a:rPr lang="en-US" sz="2000" b="1" dirty="0"/>
              <a:t>problem-solving</a:t>
            </a:r>
            <a:r>
              <a:rPr lang="en-US" sz="2000" dirty="0"/>
              <a:t> needs and mechanisms to reduce costs, overcome challenges, and make the most of investment opportunity</a:t>
            </a:r>
          </a:p>
          <a:p>
            <a:endParaRPr lang="en-US" sz="2000" dirty="0">
              <a:solidFill>
                <a:srgbClr val="211D1E"/>
              </a:solidFill>
              <a:cs typeface="Arial" panose="020B0604020202020204" pitchFamily="34" charset="0"/>
            </a:endParaRPr>
          </a:p>
          <a:p>
            <a:r>
              <a:rPr lang="en-US" sz="2000" dirty="0">
                <a:solidFill>
                  <a:srgbClr val="211D1E"/>
                </a:solidFill>
                <a:cs typeface="Arial" panose="020B0604020202020204" pitchFamily="34" charset="0"/>
              </a:rPr>
              <a:t>Incorporate and reference your </a:t>
            </a:r>
            <a:r>
              <a:rPr lang="en-US" sz="2000" b="1" dirty="0">
                <a:solidFill>
                  <a:srgbClr val="211D1E"/>
                </a:solidFill>
                <a:cs typeface="Arial" panose="020B0604020202020204" pitchFamily="34" charset="0"/>
              </a:rPr>
              <a:t>planning documents </a:t>
            </a:r>
            <a:r>
              <a:rPr lang="en-US" sz="2000" dirty="0">
                <a:solidFill>
                  <a:srgbClr val="211D1E"/>
                </a:solidFill>
                <a:cs typeface="Arial" panose="020B0604020202020204" pitchFamily="34" charset="0"/>
              </a:rPr>
              <a:t>(or partner’s plans, State’s plans, Region’s CEDS…).  </a:t>
            </a:r>
          </a:p>
          <a:p>
            <a:endParaRPr lang="en-US" sz="2000" dirty="0">
              <a:solidFill>
                <a:srgbClr val="211D1E"/>
              </a:solidFill>
              <a:cs typeface="Arial" panose="020B0604020202020204" pitchFamily="34" charset="0"/>
            </a:endParaRPr>
          </a:p>
          <a:p>
            <a:r>
              <a:rPr lang="en-US" sz="2000" dirty="0">
                <a:solidFill>
                  <a:srgbClr val="211D1E"/>
                </a:solidFill>
                <a:cs typeface="Arial" panose="020B0604020202020204" pitchFamily="34" charset="0"/>
              </a:rPr>
              <a:t>Are </a:t>
            </a:r>
            <a:r>
              <a:rPr lang="en-US" sz="2000" b="1" dirty="0">
                <a:solidFill>
                  <a:srgbClr val="211D1E"/>
                </a:solidFill>
                <a:cs typeface="Arial" panose="020B0604020202020204" pitchFamily="34" charset="0"/>
              </a:rPr>
              <a:t>open and flexible </a:t>
            </a:r>
            <a:r>
              <a:rPr lang="en-US" sz="2000" dirty="0">
                <a:solidFill>
                  <a:srgbClr val="211D1E"/>
                </a:solidFill>
                <a:cs typeface="Arial" panose="020B0604020202020204" pitchFamily="34" charset="0"/>
              </a:rPr>
              <a:t>with phasing. Some have planning grants first to qualify for consecution grants in the future. Find momentum!</a:t>
            </a:r>
          </a:p>
          <a:p>
            <a:endParaRPr lang="en-US" sz="2000" dirty="0">
              <a:solidFill>
                <a:srgbClr val="211D1E"/>
              </a:solidFill>
              <a:cs typeface="Arial" panose="020B0604020202020204" pitchFamily="34" charset="0"/>
            </a:endParaRPr>
          </a:p>
          <a:p>
            <a:r>
              <a:rPr lang="en-US" sz="2000" dirty="0">
                <a:solidFill>
                  <a:srgbClr val="211D1E"/>
                </a:solidFill>
                <a:cs typeface="Arial" panose="020B0604020202020204" pitchFamily="34" charset="0"/>
              </a:rPr>
              <a:t>Adapt and learn from the </a:t>
            </a:r>
            <a:r>
              <a:rPr lang="en-US" sz="2000" b="1" dirty="0">
                <a:solidFill>
                  <a:srgbClr val="211D1E"/>
                </a:solidFill>
                <a:cs typeface="Arial" panose="020B0604020202020204" pitchFamily="34" charset="0"/>
              </a:rPr>
              <a:t>debriefs </a:t>
            </a:r>
            <a:r>
              <a:rPr lang="en-US" sz="2000" dirty="0">
                <a:solidFill>
                  <a:srgbClr val="211D1E"/>
                </a:solidFill>
                <a:cs typeface="Arial" panose="020B0604020202020204" pitchFamily="34" charset="0"/>
              </a:rPr>
              <a:t>if a grant application is not awarded.</a:t>
            </a:r>
          </a:p>
          <a:p>
            <a:r>
              <a:rPr lang="en-US" sz="2000" b="1" dirty="0">
                <a:solidFill>
                  <a:srgbClr val="211D1E"/>
                </a:solidFill>
                <a:latin typeface="Arial" panose="020B0604020202020204" pitchFamily="34" charset="0"/>
                <a:cs typeface="Arial" panose="020B0604020202020204" pitchFamily="34" charset="0"/>
              </a:rPr>
              <a:t> </a:t>
            </a:r>
            <a:endParaRPr lang="en-US" dirty="0"/>
          </a:p>
          <a:p>
            <a:endParaRPr lang="en-US" dirty="0"/>
          </a:p>
          <a:p>
            <a:endParaRPr lang="en-US" dirty="0"/>
          </a:p>
          <a:p>
            <a:endParaRPr lang="en-US" dirty="0"/>
          </a:p>
          <a:p>
            <a:endParaRPr lang="en-US" dirty="0"/>
          </a:p>
          <a:p>
            <a:pPr marL="0" indent="0">
              <a:buNone/>
            </a:pPr>
            <a:endParaRPr lang="en-US" sz="1800" dirty="0"/>
          </a:p>
        </p:txBody>
      </p:sp>
    </p:spTree>
    <p:extLst>
      <p:ext uri="{BB962C8B-B14F-4D97-AF65-F5344CB8AC3E}">
        <p14:creationId xmlns:p14="http://schemas.microsoft.com/office/powerpoint/2010/main" val="26463142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5B41986-09EA-CDF4-BD32-397212C60557}"/>
              </a:ext>
            </a:extLst>
          </p:cNvPr>
          <p:cNvSpPr/>
          <p:nvPr/>
        </p:nvSpPr>
        <p:spPr>
          <a:xfrm rot="5400000">
            <a:off x="-2702465" y="2702467"/>
            <a:ext cx="6857998" cy="1453068"/>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0D0D647-A3DE-97D4-8FAD-A2F4F34CCC23}"/>
              </a:ext>
            </a:extLst>
          </p:cNvPr>
          <p:cNvSpPr txBox="1"/>
          <p:nvPr/>
        </p:nvSpPr>
        <p:spPr>
          <a:xfrm rot="5400000">
            <a:off x="-1383744" y="4254459"/>
            <a:ext cx="4220556" cy="692248"/>
          </a:xfrm>
          <a:prstGeom prst="rect">
            <a:avLst/>
          </a:prstGeom>
          <a:noFill/>
        </p:spPr>
        <p:txBody>
          <a:bodyPr wrap="square" lIns="0" tIns="0" rIns="0" bIns="0" rtlCol="0" anchor="ctr" anchorCtr="0">
            <a:noAutofit/>
          </a:bodyPr>
          <a:lstStyle/>
          <a:p>
            <a:r>
              <a:rPr lang="en-US" sz="3200" b="1" spc="200" dirty="0">
                <a:solidFill>
                  <a:schemeClr val="bg1"/>
                </a:solidFill>
              </a:rPr>
              <a:t>LESSONS</a:t>
            </a:r>
            <a:r>
              <a:rPr lang="en-US" sz="2400" b="1" spc="200" dirty="0">
                <a:solidFill>
                  <a:schemeClr val="bg1"/>
                </a:solidFill>
              </a:rPr>
              <a:t> </a:t>
            </a:r>
          </a:p>
        </p:txBody>
      </p:sp>
      <p:pic>
        <p:nvPicPr>
          <p:cNvPr id="14" name="Picture 13" descr="A logo with white dots and lines&#10;&#10;Description automatically generated">
            <a:extLst>
              <a:ext uri="{FF2B5EF4-FFF2-40B4-BE49-F238E27FC236}">
                <a16:creationId xmlns:a16="http://schemas.microsoft.com/office/drawing/2014/main" id="{6AEC9D74-E8B7-EC7A-8CC1-E47AD8675BC0}"/>
              </a:ext>
            </a:extLst>
          </p:cNvPr>
          <p:cNvPicPr>
            <a:picLocks noChangeAspect="1"/>
          </p:cNvPicPr>
          <p:nvPr/>
        </p:nvPicPr>
        <p:blipFill>
          <a:blip r:embed="rId3"/>
          <a:stretch>
            <a:fillRect/>
          </a:stretch>
        </p:blipFill>
        <p:spPr>
          <a:xfrm>
            <a:off x="155410" y="147139"/>
            <a:ext cx="1124478" cy="1288439"/>
          </a:xfrm>
          <a:prstGeom prst="rect">
            <a:avLst/>
          </a:prstGeom>
        </p:spPr>
      </p:pic>
      <p:sp>
        <p:nvSpPr>
          <p:cNvPr id="19" name="TextBox 18">
            <a:extLst>
              <a:ext uri="{FF2B5EF4-FFF2-40B4-BE49-F238E27FC236}">
                <a16:creationId xmlns:a16="http://schemas.microsoft.com/office/drawing/2014/main" id="{1B388A42-6883-528A-016B-1CE026558827}"/>
              </a:ext>
            </a:extLst>
          </p:cNvPr>
          <p:cNvSpPr txBox="1"/>
          <p:nvPr/>
        </p:nvSpPr>
        <p:spPr>
          <a:xfrm>
            <a:off x="1833479" y="147139"/>
            <a:ext cx="9768751" cy="7755969"/>
          </a:xfrm>
          <a:prstGeom prst="rect">
            <a:avLst/>
          </a:prstGeom>
          <a:noFill/>
        </p:spPr>
        <p:txBody>
          <a:bodyPr wrap="square">
            <a:spAutoFit/>
          </a:bodyPr>
          <a:lstStyle/>
          <a:p>
            <a:endParaRPr lang="en-US" sz="2400" dirty="0"/>
          </a:p>
          <a:p>
            <a:r>
              <a:rPr lang="en-US" sz="2400" b="1" dirty="0"/>
              <a:t>Takeaways include…</a:t>
            </a:r>
          </a:p>
          <a:p>
            <a:endParaRPr lang="en-US" sz="2400" dirty="0"/>
          </a:p>
          <a:p>
            <a:r>
              <a:rPr lang="en-US" sz="2400" dirty="0"/>
              <a:t>Application and distribution of BIL/IIJA funding will be spread across at least the next </a:t>
            </a:r>
            <a:r>
              <a:rPr lang="en-US" sz="2400" b="1" dirty="0"/>
              <a:t>five years</a:t>
            </a:r>
            <a:r>
              <a:rPr lang="en-US" sz="2400" dirty="0"/>
              <a:t>; implementation over the </a:t>
            </a:r>
            <a:r>
              <a:rPr lang="en-US" sz="2400" b="1" dirty="0"/>
              <a:t>next ten</a:t>
            </a:r>
          </a:p>
          <a:p>
            <a:endParaRPr lang="en-US" sz="2400" dirty="0"/>
          </a:p>
          <a:p>
            <a:r>
              <a:rPr lang="en-US" sz="2400" dirty="0"/>
              <a:t>Many federal agencies are </a:t>
            </a:r>
            <a:r>
              <a:rPr lang="en-US" sz="2400" b="1" dirty="0"/>
              <a:t>still developing </a:t>
            </a:r>
            <a:r>
              <a:rPr lang="en-US" sz="2400" dirty="0"/>
              <a:t>NOFOs and programs</a:t>
            </a:r>
          </a:p>
          <a:p>
            <a:endParaRPr lang="en-US" sz="2400" dirty="0"/>
          </a:p>
          <a:p>
            <a:r>
              <a:rPr lang="en-US" sz="2400" dirty="0"/>
              <a:t>Identify new criteria for many programs, including </a:t>
            </a:r>
            <a:r>
              <a:rPr lang="en-US" sz="2400" b="1" dirty="0"/>
              <a:t>equity</a:t>
            </a:r>
            <a:r>
              <a:rPr lang="en-US" sz="2400" dirty="0"/>
              <a:t>, </a:t>
            </a:r>
            <a:r>
              <a:rPr lang="en-US" sz="2400" b="1" dirty="0"/>
              <a:t>sustainability</a:t>
            </a:r>
            <a:r>
              <a:rPr lang="en-US" sz="2400" dirty="0"/>
              <a:t>, </a:t>
            </a:r>
            <a:r>
              <a:rPr lang="en-US" sz="2400" b="1" dirty="0"/>
              <a:t>new technologies</a:t>
            </a:r>
            <a:r>
              <a:rPr lang="en-US" sz="2400" dirty="0"/>
              <a:t>, etc.</a:t>
            </a:r>
          </a:p>
          <a:p>
            <a:endParaRPr lang="en-US" sz="2400" dirty="0"/>
          </a:p>
          <a:p>
            <a:r>
              <a:rPr lang="en-US" sz="2400" dirty="0"/>
              <a:t>Federal agencies will continue to ramp up </a:t>
            </a:r>
            <a:r>
              <a:rPr lang="en-US" sz="2400" b="1" dirty="0"/>
              <a:t>technical assistance</a:t>
            </a:r>
          </a:p>
          <a:p>
            <a:endParaRPr lang="en-US" sz="2400" dirty="0"/>
          </a:p>
          <a:p>
            <a:r>
              <a:rPr lang="en-US" sz="2400" dirty="0"/>
              <a:t>The </a:t>
            </a:r>
            <a:r>
              <a:rPr lang="en-US" sz="2400" b="1" dirty="0"/>
              <a:t>State of Alaska </a:t>
            </a:r>
            <a:r>
              <a:rPr lang="en-US" sz="2400" dirty="0"/>
              <a:t>will play a role in supporting communities</a:t>
            </a:r>
          </a:p>
          <a:p>
            <a:endParaRPr lang="en-US" sz="2400" dirty="0"/>
          </a:p>
          <a:p>
            <a:r>
              <a:rPr lang="en-US" sz="2400" dirty="0">
                <a:solidFill>
                  <a:schemeClr val="tx1">
                    <a:lumMod val="95000"/>
                    <a:lumOff val="5000"/>
                  </a:schemeClr>
                </a:solidFill>
                <a:cs typeface="Arial" panose="020B0604020202020204" pitchFamily="34" charset="0"/>
              </a:rPr>
              <a:t>Many programs call for </a:t>
            </a:r>
            <a:r>
              <a:rPr lang="en-US" sz="2400" b="1" dirty="0">
                <a:solidFill>
                  <a:schemeClr val="tx1">
                    <a:lumMod val="95000"/>
                    <a:lumOff val="5000"/>
                  </a:schemeClr>
                </a:solidFill>
                <a:cs typeface="Arial" panose="020B0604020202020204" pitchFamily="34" charset="0"/>
              </a:rPr>
              <a:t>community benefits </a:t>
            </a:r>
            <a:r>
              <a:rPr lang="en-US" sz="2400" dirty="0">
                <a:solidFill>
                  <a:schemeClr val="tx1">
                    <a:lumMod val="95000"/>
                    <a:lumOff val="5000"/>
                  </a:schemeClr>
                </a:solidFill>
                <a:cs typeface="Arial" panose="020B0604020202020204" pitchFamily="34" charset="0"/>
              </a:rPr>
              <a:t>&amp; </a:t>
            </a:r>
            <a:r>
              <a:rPr lang="en-US" sz="2400" b="1" dirty="0">
                <a:solidFill>
                  <a:schemeClr val="tx1">
                    <a:lumMod val="95000"/>
                    <a:lumOff val="5000"/>
                  </a:schemeClr>
                </a:solidFill>
                <a:cs typeface="Arial" panose="020B0604020202020204" pitchFamily="34" charset="0"/>
              </a:rPr>
              <a:t>public participation </a:t>
            </a:r>
            <a:r>
              <a:rPr lang="en-US" sz="2400" dirty="0">
                <a:solidFill>
                  <a:schemeClr val="tx1">
                    <a:lumMod val="95000"/>
                    <a:lumOff val="5000"/>
                  </a:schemeClr>
                </a:solidFill>
                <a:cs typeface="Arial" panose="020B0604020202020204" pitchFamily="34" charset="0"/>
              </a:rPr>
              <a:t>plans, and </a:t>
            </a:r>
            <a:r>
              <a:rPr lang="en-US" sz="2400" b="1" dirty="0">
                <a:solidFill>
                  <a:schemeClr val="tx1">
                    <a:lumMod val="95000"/>
                    <a:lumOff val="5000"/>
                  </a:schemeClr>
                </a:solidFill>
                <a:cs typeface="Arial" panose="020B0604020202020204" pitchFamily="34" charset="0"/>
              </a:rPr>
              <a:t>cost benefit analysis</a:t>
            </a:r>
            <a:r>
              <a:rPr lang="en-US" sz="2400" dirty="0">
                <a:solidFill>
                  <a:schemeClr val="tx1">
                    <a:lumMod val="95000"/>
                    <a:lumOff val="5000"/>
                  </a:schemeClr>
                </a:solidFill>
                <a:cs typeface="Arial" panose="020B0604020202020204" pitchFamily="34" charset="0"/>
              </a:rPr>
              <a:t>.</a:t>
            </a:r>
          </a:p>
          <a:p>
            <a:endParaRPr lang="en-US" dirty="0"/>
          </a:p>
          <a:p>
            <a:endParaRPr lang="en-US" dirty="0"/>
          </a:p>
          <a:p>
            <a:endParaRPr lang="en-US" dirty="0"/>
          </a:p>
          <a:p>
            <a:endParaRPr lang="en-US" dirty="0"/>
          </a:p>
          <a:p>
            <a:pPr marL="0" indent="0">
              <a:buNone/>
            </a:pPr>
            <a:endParaRPr lang="en-US" sz="1800" dirty="0"/>
          </a:p>
        </p:txBody>
      </p:sp>
    </p:spTree>
    <p:extLst>
      <p:ext uri="{BB962C8B-B14F-4D97-AF65-F5344CB8AC3E}">
        <p14:creationId xmlns:p14="http://schemas.microsoft.com/office/powerpoint/2010/main" val="41518825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5B41986-09EA-CDF4-BD32-397212C60557}"/>
              </a:ext>
            </a:extLst>
          </p:cNvPr>
          <p:cNvSpPr/>
          <p:nvPr/>
        </p:nvSpPr>
        <p:spPr>
          <a:xfrm rot="5400000">
            <a:off x="-2702465" y="2702467"/>
            <a:ext cx="6857998" cy="1453068"/>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0D0D647-A3DE-97D4-8FAD-A2F4F34CCC23}"/>
              </a:ext>
            </a:extLst>
          </p:cNvPr>
          <p:cNvSpPr txBox="1"/>
          <p:nvPr/>
        </p:nvSpPr>
        <p:spPr>
          <a:xfrm rot="5400000">
            <a:off x="-1383744" y="4254459"/>
            <a:ext cx="4220556" cy="692248"/>
          </a:xfrm>
          <a:prstGeom prst="rect">
            <a:avLst/>
          </a:prstGeom>
          <a:noFill/>
        </p:spPr>
        <p:txBody>
          <a:bodyPr wrap="square" lIns="0" tIns="0" rIns="0" bIns="0" rtlCol="0" anchor="ctr" anchorCtr="0">
            <a:noAutofit/>
          </a:bodyPr>
          <a:lstStyle/>
          <a:p>
            <a:r>
              <a:rPr lang="en-US" sz="3200" b="1" spc="200" dirty="0">
                <a:solidFill>
                  <a:schemeClr val="bg1"/>
                </a:solidFill>
              </a:rPr>
              <a:t>BRAINSTORMING</a:t>
            </a:r>
            <a:r>
              <a:rPr lang="en-US" sz="2400" b="1" spc="200" dirty="0">
                <a:solidFill>
                  <a:schemeClr val="bg1"/>
                </a:solidFill>
              </a:rPr>
              <a:t> </a:t>
            </a:r>
          </a:p>
        </p:txBody>
      </p:sp>
      <p:pic>
        <p:nvPicPr>
          <p:cNvPr id="14" name="Picture 13" descr="A logo with white dots and lines&#10;&#10;Description automatically generated">
            <a:extLst>
              <a:ext uri="{FF2B5EF4-FFF2-40B4-BE49-F238E27FC236}">
                <a16:creationId xmlns:a16="http://schemas.microsoft.com/office/drawing/2014/main" id="{6AEC9D74-E8B7-EC7A-8CC1-E47AD8675BC0}"/>
              </a:ext>
            </a:extLst>
          </p:cNvPr>
          <p:cNvPicPr>
            <a:picLocks noChangeAspect="1"/>
          </p:cNvPicPr>
          <p:nvPr/>
        </p:nvPicPr>
        <p:blipFill>
          <a:blip r:embed="rId3"/>
          <a:stretch>
            <a:fillRect/>
          </a:stretch>
        </p:blipFill>
        <p:spPr>
          <a:xfrm>
            <a:off x="155410" y="147139"/>
            <a:ext cx="1124478" cy="1288439"/>
          </a:xfrm>
          <a:prstGeom prst="rect">
            <a:avLst/>
          </a:prstGeom>
        </p:spPr>
      </p:pic>
      <p:sp>
        <p:nvSpPr>
          <p:cNvPr id="19" name="TextBox 18">
            <a:extLst>
              <a:ext uri="{FF2B5EF4-FFF2-40B4-BE49-F238E27FC236}">
                <a16:creationId xmlns:a16="http://schemas.microsoft.com/office/drawing/2014/main" id="{1B388A42-6883-528A-016B-1CE026558827}"/>
              </a:ext>
            </a:extLst>
          </p:cNvPr>
          <p:cNvSpPr txBox="1"/>
          <p:nvPr/>
        </p:nvSpPr>
        <p:spPr>
          <a:xfrm>
            <a:off x="1833479" y="147139"/>
            <a:ext cx="9768751" cy="7909858"/>
          </a:xfrm>
          <a:prstGeom prst="rect">
            <a:avLst/>
          </a:prstGeom>
          <a:noFill/>
        </p:spPr>
        <p:txBody>
          <a:bodyPr wrap="square">
            <a:spAutoFit/>
          </a:bodyPr>
          <a:lstStyle/>
          <a:p>
            <a:pPr marL="457200" indent="-457200">
              <a:buFont typeface="+mj-lt"/>
              <a:buAutoNum type="arabicPeriod"/>
            </a:pPr>
            <a:r>
              <a:rPr lang="en-US" sz="2200" b="1" dirty="0">
                <a:solidFill>
                  <a:schemeClr val="tx2"/>
                </a:solidFill>
              </a:rPr>
              <a:t>Needs, Assets, and Priorities: </a:t>
            </a:r>
            <a:r>
              <a:rPr lang="en-US" sz="2200" dirty="0">
                <a:solidFill>
                  <a:schemeClr val="tx2"/>
                </a:solidFill>
              </a:rPr>
              <a:t>What are barriers you’re dealing with, and needs in the community? Who are you working with? What priorities have you identified?</a:t>
            </a:r>
          </a:p>
          <a:p>
            <a:pPr marL="457200" indent="-457200">
              <a:buFont typeface="+mj-lt"/>
              <a:buAutoNum type="arabicPeriod"/>
            </a:pPr>
            <a:endParaRPr lang="en-US" sz="2200" dirty="0">
              <a:solidFill>
                <a:schemeClr val="tx2"/>
              </a:solidFill>
            </a:endParaRPr>
          </a:p>
          <a:p>
            <a:pPr marL="457200" indent="-457200">
              <a:buFont typeface="+mj-lt"/>
              <a:buAutoNum type="arabicPeriod"/>
            </a:pPr>
            <a:r>
              <a:rPr lang="en-US" sz="2200" b="1" dirty="0">
                <a:solidFill>
                  <a:schemeClr val="tx2"/>
                </a:solidFill>
              </a:rPr>
              <a:t>Maintenance and Operations:</a:t>
            </a:r>
            <a:r>
              <a:rPr lang="en-US" sz="2200" dirty="0">
                <a:solidFill>
                  <a:schemeClr val="tx2"/>
                </a:solidFill>
              </a:rPr>
              <a:t> What needs to be done to improve? On the other side of this investment, what does this look like? How can we prepare?</a:t>
            </a:r>
          </a:p>
          <a:p>
            <a:pPr marL="457200" indent="-457200">
              <a:buFont typeface="+mj-lt"/>
              <a:buAutoNum type="arabicPeriod"/>
            </a:pPr>
            <a:endParaRPr lang="en-US" sz="2200" dirty="0">
              <a:solidFill>
                <a:schemeClr val="tx2"/>
              </a:solidFill>
            </a:endParaRPr>
          </a:p>
          <a:p>
            <a:pPr marL="457200" indent="-457200">
              <a:buFont typeface="+mj-lt"/>
              <a:buAutoNum type="arabicPeriod"/>
            </a:pPr>
            <a:r>
              <a:rPr lang="en-US" sz="2200" b="1" dirty="0">
                <a:solidFill>
                  <a:schemeClr val="tx2"/>
                </a:solidFill>
              </a:rPr>
              <a:t>Procurement Planning: </a:t>
            </a:r>
            <a:r>
              <a:rPr lang="en-US" sz="2200" dirty="0">
                <a:solidFill>
                  <a:schemeClr val="tx2"/>
                </a:solidFill>
              </a:rPr>
              <a:t>Are there statewide or regional approaches to procurement that could be considered? How to know and who could organize</a:t>
            </a:r>
            <a:r>
              <a:rPr lang="en-US" sz="2200" dirty="0"/>
              <a:t>?</a:t>
            </a:r>
          </a:p>
          <a:p>
            <a:pPr marL="457200" indent="-457200">
              <a:buFont typeface="+mj-lt"/>
              <a:buAutoNum type="arabicPeriod"/>
            </a:pPr>
            <a:endParaRPr lang="en-US" sz="2200" dirty="0"/>
          </a:p>
          <a:p>
            <a:pPr marL="457200" indent="-457200">
              <a:buFont typeface="+mj-lt"/>
              <a:buAutoNum type="arabicPeriod"/>
            </a:pPr>
            <a:r>
              <a:rPr lang="en-US" sz="2200" b="1" dirty="0"/>
              <a:t>Intergovernmental Collaboration: </a:t>
            </a:r>
            <a:r>
              <a:rPr lang="en-US" sz="2200" dirty="0"/>
              <a:t>How to encourage municipal and Tribal collaboration? How to work more closely with the State?</a:t>
            </a:r>
          </a:p>
          <a:p>
            <a:pPr marL="457200" indent="-457200">
              <a:buFont typeface="+mj-lt"/>
              <a:buAutoNum type="arabicPeriod"/>
            </a:pPr>
            <a:endParaRPr lang="en-US" sz="2200" dirty="0"/>
          </a:p>
          <a:p>
            <a:pPr marL="457200" indent="-457200">
              <a:buFont typeface="+mj-lt"/>
              <a:buAutoNum type="arabicPeriod"/>
            </a:pPr>
            <a:r>
              <a:rPr lang="en-US" sz="2200" b="1" dirty="0"/>
              <a:t>Match Requirements: </a:t>
            </a:r>
            <a:r>
              <a:rPr lang="en-US" sz="2200" dirty="0"/>
              <a:t>What are match requirements that might keep you from applying for a grant? Where do you turn for help with match? </a:t>
            </a:r>
          </a:p>
          <a:p>
            <a:pPr marL="457200" indent="-457200">
              <a:buFont typeface="+mj-lt"/>
              <a:buAutoNum type="arabicPeriod"/>
            </a:pPr>
            <a:endParaRPr lang="en-US" sz="2200" b="1" dirty="0"/>
          </a:p>
          <a:p>
            <a:pPr marL="457200" indent="-457200">
              <a:buFont typeface="+mj-lt"/>
              <a:buAutoNum type="arabicPeriod"/>
            </a:pPr>
            <a:r>
              <a:rPr lang="en-US" sz="2200" b="1" dirty="0"/>
              <a:t>Tipping Point: </a:t>
            </a:r>
            <a:r>
              <a:rPr lang="en-US" sz="2200" dirty="0"/>
              <a:t>What might cause you not to apply for grants?  What are your experiences with implementation, and limits with that? What are some </a:t>
            </a:r>
            <a:r>
              <a:rPr lang="en-US" sz="2200"/>
              <a:t>lessons learned?</a:t>
            </a:r>
            <a:endParaRPr lang="en-US" sz="2200" dirty="0"/>
          </a:p>
          <a:p>
            <a:pPr marL="342900" indent="-342900">
              <a:buFont typeface="+mj-lt"/>
              <a:buAutoNum type="arabicPeriod"/>
            </a:pPr>
            <a:endParaRPr lang="en-US" dirty="0"/>
          </a:p>
          <a:p>
            <a:endParaRPr lang="en-US" dirty="0"/>
          </a:p>
          <a:p>
            <a:endParaRPr lang="en-US" dirty="0"/>
          </a:p>
          <a:p>
            <a:endParaRPr lang="en-US" sz="1800" dirty="0"/>
          </a:p>
          <a:p>
            <a:pPr marL="0" indent="0">
              <a:buNone/>
            </a:pPr>
            <a:endParaRPr lang="en-US" sz="1800" dirty="0"/>
          </a:p>
        </p:txBody>
      </p:sp>
    </p:spTree>
    <p:extLst>
      <p:ext uri="{BB962C8B-B14F-4D97-AF65-F5344CB8AC3E}">
        <p14:creationId xmlns:p14="http://schemas.microsoft.com/office/powerpoint/2010/main" val="21819712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7B8D24C-2155-F243-A9CB-39E7F86C4855}"/>
              </a:ext>
            </a:extLst>
          </p:cNvPr>
          <p:cNvSpPr/>
          <p:nvPr/>
        </p:nvSpPr>
        <p:spPr>
          <a:xfrm>
            <a:off x="0" y="0"/>
            <a:ext cx="12191999"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val 3">
            <a:extLst>
              <a:ext uri="{FF2B5EF4-FFF2-40B4-BE49-F238E27FC236}">
                <a16:creationId xmlns:a16="http://schemas.microsoft.com/office/drawing/2014/main" id="{700C0C65-A512-ED4F-929B-3C17B78342A8}"/>
              </a:ext>
            </a:extLst>
          </p:cNvPr>
          <p:cNvSpPr/>
          <p:nvPr/>
        </p:nvSpPr>
        <p:spPr>
          <a:xfrm>
            <a:off x="-3329773" y="-586318"/>
            <a:ext cx="8030635" cy="803063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6D4D04-D293-AB4C-BA01-E073D92BE3B7}"/>
              </a:ext>
            </a:extLst>
          </p:cNvPr>
          <p:cNvSpPr>
            <a:spLocks noGrp="1"/>
          </p:cNvSpPr>
          <p:nvPr>
            <p:ph type="ctrTitle"/>
          </p:nvPr>
        </p:nvSpPr>
        <p:spPr>
          <a:xfrm>
            <a:off x="5353780" y="772069"/>
            <a:ext cx="6034871" cy="1325563"/>
          </a:xfrm>
        </p:spPr>
        <p:txBody>
          <a:bodyPr anchor="b" anchorCtr="0">
            <a:normAutofit/>
          </a:bodyPr>
          <a:lstStyle/>
          <a:p>
            <a:pPr algn="l"/>
            <a:r>
              <a:rPr lang="en-US" b="1" dirty="0">
                <a:solidFill>
                  <a:schemeClr val="accent5"/>
                </a:solidFill>
                <a:latin typeface="+mn-lt"/>
              </a:rPr>
              <a:t>Thank you!</a:t>
            </a:r>
          </a:p>
        </p:txBody>
      </p:sp>
      <p:pic>
        <p:nvPicPr>
          <p:cNvPr id="5" name="Picture 4">
            <a:extLst>
              <a:ext uri="{FF2B5EF4-FFF2-40B4-BE49-F238E27FC236}">
                <a16:creationId xmlns:a16="http://schemas.microsoft.com/office/drawing/2014/main" id="{AEBAA35F-8EE8-864A-8FCF-D086D9D1C159}"/>
              </a:ext>
            </a:extLst>
          </p:cNvPr>
          <p:cNvPicPr>
            <a:picLocks noChangeAspect="1"/>
          </p:cNvPicPr>
          <p:nvPr/>
        </p:nvPicPr>
        <p:blipFill>
          <a:blip r:embed="rId3"/>
          <a:stretch>
            <a:fillRect/>
          </a:stretch>
        </p:blipFill>
        <p:spPr>
          <a:xfrm>
            <a:off x="351370" y="1476836"/>
            <a:ext cx="3381701" cy="3904328"/>
          </a:xfrm>
          <a:prstGeom prst="rect">
            <a:avLst/>
          </a:prstGeom>
        </p:spPr>
      </p:pic>
      <p:sp>
        <p:nvSpPr>
          <p:cNvPr id="14" name="Title 1">
            <a:extLst>
              <a:ext uri="{FF2B5EF4-FFF2-40B4-BE49-F238E27FC236}">
                <a16:creationId xmlns:a16="http://schemas.microsoft.com/office/drawing/2014/main" id="{FE37D55F-673D-8243-8A95-AECB0D8A0665}"/>
              </a:ext>
            </a:extLst>
          </p:cNvPr>
          <p:cNvSpPr txBox="1">
            <a:spLocks/>
          </p:cNvSpPr>
          <p:nvPr/>
        </p:nvSpPr>
        <p:spPr>
          <a:xfrm>
            <a:off x="5428995" y="2626327"/>
            <a:ext cx="6602782" cy="1325563"/>
          </a:xfrm>
          <a:prstGeom prst="rect">
            <a:avLst/>
          </a:prstGeom>
        </p:spPr>
        <p:txBody>
          <a:bodyPr vert="horz" lIns="91440" tIns="45720" rIns="91440" bIns="4572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US" sz="3600" dirty="0">
              <a:solidFill>
                <a:schemeClr val="bg1"/>
              </a:solidFill>
            </a:endParaRPr>
          </a:p>
        </p:txBody>
      </p:sp>
      <p:sp>
        <p:nvSpPr>
          <p:cNvPr id="7" name="Oval 6">
            <a:extLst>
              <a:ext uri="{FF2B5EF4-FFF2-40B4-BE49-F238E27FC236}">
                <a16:creationId xmlns:a16="http://schemas.microsoft.com/office/drawing/2014/main" id="{4BC16011-461B-7746-B088-1EB8B2C9E5CF}"/>
              </a:ext>
            </a:extLst>
          </p:cNvPr>
          <p:cNvSpPr/>
          <p:nvPr/>
        </p:nvSpPr>
        <p:spPr>
          <a:xfrm>
            <a:off x="9061450" y="-618068"/>
            <a:ext cx="393700" cy="393700"/>
          </a:xfrm>
          <a:prstGeom prst="ellipse">
            <a:avLst/>
          </a:prstGeom>
          <a:solidFill>
            <a:srgbClr val="374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7F24DAB-9E59-7F45-8142-983A83F2D9B7}"/>
              </a:ext>
            </a:extLst>
          </p:cNvPr>
          <p:cNvSpPr/>
          <p:nvPr/>
        </p:nvSpPr>
        <p:spPr>
          <a:xfrm>
            <a:off x="9608820" y="-618068"/>
            <a:ext cx="393700" cy="393700"/>
          </a:xfrm>
          <a:prstGeom prst="ellipse">
            <a:avLst/>
          </a:prstGeom>
          <a:solidFill>
            <a:srgbClr val="F3B0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8516AEB-D4DA-3F46-A628-BAF9B21DD36A}"/>
              </a:ext>
            </a:extLst>
          </p:cNvPr>
          <p:cNvSpPr/>
          <p:nvPr/>
        </p:nvSpPr>
        <p:spPr>
          <a:xfrm>
            <a:off x="10156190" y="-618068"/>
            <a:ext cx="393700" cy="393700"/>
          </a:xfrm>
          <a:prstGeom prst="ellipse">
            <a:avLst/>
          </a:prstGeom>
          <a:solidFill>
            <a:srgbClr val="619B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F39B6132-5741-5049-853F-11682AEC320A}"/>
              </a:ext>
            </a:extLst>
          </p:cNvPr>
          <p:cNvSpPr/>
          <p:nvPr/>
        </p:nvSpPr>
        <p:spPr>
          <a:xfrm>
            <a:off x="10703560" y="-618068"/>
            <a:ext cx="393700" cy="393700"/>
          </a:xfrm>
          <a:prstGeom prst="ellipse">
            <a:avLst/>
          </a:prstGeom>
          <a:solidFill>
            <a:srgbClr val="265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DFBE410F-052E-E24C-97B7-0306C3D7CAC1}"/>
              </a:ext>
            </a:extLst>
          </p:cNvPr>
          <p:cNvSpPr/>
          <p:nvPr/>
        </p:nvSpPr>
        <p:spPr>
          <a:xfrm>
            <a:off x="11250930" y="-618068"/>
            <a:ext cx="393700" cy="393700"/>
          </a:xfrm>
          <a:prstGeom prst="ellipse">
            <a:avLst/>
          </a:prstGeom>
          <a:solidFill>
            <a:srgbClr val="BEBE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8BAF3348-D565-0E46-8308-32E0D978BEBF}"/>
              </a:ext>
            </a:extLst>
          </p:cNvPr>
          <p:cNvSpPr/>
          <p:nvPr/>
        </p:nvSpPr>
        <p:spPr>
          <a:xfrm>
            <a:off x="11798300" y="-618068"/>
            <a:ext cx="393700" cy="393700"/>
          </a:xfrm>
          <a:prstGeom prst="ellipse">
            <a:avLst/>
          </a:prstGeom>
          <a:solidFill>
            <a:srgbClr val="8B8F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489C7071-024A-CA4C-8337-DD3635DAD297}"/>
              </a:ext>
            </a:extLst>
          </p:cNvPr>
          <p:cNvGrpSpPr/>
          <p:nvPr/>
        </p:nvGrpSpPr>
        <p:grpSpPr>
          <a:xfrm>
            <a:off x="3785733" y="1072232"/>
            <a:ext cx="1139558" cy="1086344"/>
            <a:chOff x="5428995" y="3833430"/>
            <a:chExt cx="809208" cy="809208"/>
          </a:xfrm>
        </p:grpSpPr>
        <p:sp>
          <p:nvSpPr>
            <p:cNvPr id="13" name="Oval 12">
              <a:extLst>
                <a:ext uri="{FF2B5EF4-FFF2-40B4-BE49-F238E27FC236}">
                  <a16:creationId xmlns:a16="http://schemas.microsoft.com/office/drawing/2014/main" id="{BB98C807-A268-874D-A49D-55C258AD3E03}"/>
                </a:ext>
              </a:extLst>
            </p:cNvPr>
            <p:cNvSpPr/>
            <p:nvPr/>
          </p:nvSpPr>
          <p:spPr>
            <a:xfrm>
              <a:off x="5428995" y="3833430"/>
              <a:ext cx="809208" cy="809208"/>
            </a:xfrm>
            <a:prstGeom prst="ellipse">
              <a:avLst/>
            </a:prstGeom>
            <a:solidFill>
              <a:srgbClr val="F3B0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57D5434-7589-A348-A371-49DCF2229E7A}"/>
                </a:ext>
              </a:extLst>
            </p:cNvPr>
            <p:cNvSpPr txBox="1"/>
            <p:nvPr/>
          </p:nvSpPr>
          <p:spPr>
            <a:xfrm>
              <a:off x="5428995" y="4163649"/>
              <a:ext cx="809208" cy="231170"/>
            </a:xfrm>
            <a:prstGeom prst="rect">
              <a:avLst/>
            </a:prstGeom>
            <a:noFill/>
          </p:spPr>
          <p:txBody>
            <a:bodyPr wrap="square" rtlCol="0" anchor="ctr" anchorCtr="0">
              <a:spAutoFit/>
            </a:bodyPr>
            <a:lstStyle/>
            <a:p>
              <a:pPr algn="ctr">
                <a:lnSpc>
                  <a:spcPts val="1720"/>
                </a:lnSpc>
              </a:pPr>
              <a:endParaRPr lang="en-US" sz="1600" b="1" dirty="0">
                <a:solidFill>
                  <a:srgbClr val="37426F"/>
                </a:solidFill>
              </a:endParaRPr>
            </a:p>
          </p:txBody>
        </p:sp>
      </p:grpSp>
      <p:sp>
        <p:nvSpPr>
          <p:cNvPr id="21" name="TextBox 20">
            <a:extLst>
              <a:ext uri="{FF2B5EF4-FFF2-40B4-BE49-F238E27FC236}">
                <a16:creationId xmlns:a16="http://schemas.microsoft.com/office/drawing/2014/main" id="{C3BB8C60-4A01-A241-A4C1-1012DF930AD5}"/>
              </a:ext>
            </a:extLst>
          </p:cNvPr>
          <p:cNvSpPr txBox="1"/>
          <p:nvPr/>
        </p:nvSpPr>
        <p:spPr>
          <a:xfrm>
            <a:off x="5232074" y="4903724"/>
            <a:ext cx="2864029" cy="456407"/>
          </a:xfrm>
          <a:prstGeom prst="rect">
            <a:avLst/>
          </a:prstGeom>
          <a:noFill/>
        </p:spPr>
        <p:txBody>
          <a:bodyPr wrap="square" rtlCol="0" anchor="ctr" anchorCtr="0">
            <a:spAutoFit/>
          </a:bodyPr>
          <a:lstStyle/>
          <a:p>
            <a:pPr algn="ctr">
              <a:lnSpc>
                <a:spcPts val="2800"/>
              </a:lnSpc>
            </a:pPr>
            <a:endParaRPr lang="en-US" sz="2800" dirty="0">
              <a:solidFill>
                <a:schemeClr val="bg1"/>
              </a:solidFill>
            </a:endParaRPr>
          </a:p>
        </p:txBody>
      </p:sp>
      <p:sp>
        <p:nvSpPr>
          <p:cNvPr id="18" name="Oval 17">
            <a:extLst>
              <a:ext uri="{FF2B5EF4-FFF2-40B4-BE49-F238E27FC236}">
                <a16:creationId xmlns:a16="http://schemas.microsoft.com/office/drawing/2014/main" id="{BE7166B8-7E58-0818-65E5-52F5B0C022F8}"/>
              </a:ext>
            </a:extLst>
          </p:cNvPr>
          <p:cNvSpPr/>
          <p:nvPr/>
        </p:nvSpPr>
        <p:spPr>
          <a:xfrm>
            <a:off x="7454485" y="3103389"/>
            <a:ext cx="3445925" cy="3241139"/>
          </a:xfrm>
          <a:prstGeom prst="ellipse">
            <a:avLst/>
          </a:prstGeom>
          <a:solidFill>
            <a:srgbClr val="619B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800"/>
              </a:lnSpc>
            </a:pPr>
            <a:r>
              <a:rPr lang="en-US" sz="2800" b="1" dirty="0">
                <a:solidFill>
                  <a:schemeClr val="bg1"/>
                </a:solidFill>
              </a:rPr>
              <a:t>Erin Reinders, </a:t>
            </a:r>
            <a:r>
              <a:rPr lang="en-US" sz="2800" dirty="0">
                <a:solidFill>
                  <a:schemeClr val="bg1"/>
                </a:solidFill>
              </a:rPr>
              <a:t>Director of Infrastructure Development</a:t>
            </a:r>
          </a:p>
          <a:p>
            <a:pPr algn="ctr">
              <a:lnSpc>
                <a:spcPts val="2800"/>
              </a:lnSpc>
            </a:pPr>
            <a:r>
              <a:rPr lang="en-US" sz="2800" dirty="0">
                <a:solidFill>
                  <a:schemeClr val="bg1"/>
                </a:solidFill>
                <a:hlinkClick r:id="rId4"/>
              </a:rPr>
              <a:t>Erin@akml.org</a:t>
            </a:r>
            <a:endParaRPr lang="en-US" sz="2800" dirty="0"/>
          </a:p>
        </p:txBody>
      </p:sp>
    </p:spTree>
    <p:extLst>
      <p:ext uri="{BB962C8B-B14F-4D97-AF65-F5344CB8AC3E}">
        <p14:creationId xmlns:p14="http://schemas.microsoft.com/office/powerpoint/2010/main" val="25153802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7B8D24C-2155-F243-A9CB-39E7F86C4855}"/>
              </a:ext>
            </a:extLst>
          </p:cNvPr>
          <p:cNvSpPr/>
          <p:nvPr/>
        </p:nvSpPr>
        <p:spPr>
          <a:xfrm>
            <a:off x="0" y="0"/>
            <a:ext cx="12191999"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val 3">
            <a:extLst>
              <a:ext uri="{FF2B5EF4-FFF2-40B4-BE49-F238E27FC236}">
                <a16:creationId xmlns:a16="http://schemas.microsoft.com/office/drawing/2014/main" id="{700C0C65-A512-ED4F-929B-3C17B78342A8}"/>
              </a:ext>
            </a:extLst>
          </p:cNvPr>
          <p:cNvSpPr/>
          <p:nvPr/>
        </p:nvSpPr>
        <p:spPr>
          <a:xfrm>
            <a:off x="-3329773" y="-586318"/>
            <a:ext cx="8030635" cy="803063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6D4D04-D293-AB4C-BA01-E073D92BE3B7}"/>
              </a:ext>
            </a:extLst>
          </p:cNvPr>
          <p:cNvSpPr>
            <a:spLocks noGrp="1"/>
          </p:cNvSpPr>
          <p:nvPr>
            <p:ph type="ctrTitle"/>
          </p:nvPr>
        </p:nvSpPr>
        <p:spPr>
          <a:xfrm>
            <a:off x="5191744" y="504967"/>
            <a:ext cx="6034871" cy="6353033"/>
          </a:xfrm>
        </p:spPr>
        <p:txBody>
          <a:bodyPr anchor="b" anchorCtr="0">
            <a:normAutofit fontScale="90000"/>
          </a:bodyPr>
          <a:lstStyle/>
          <a:p>
            <a:pPr marL="857250" marR="0" lvl="0" indent="-857250">
              <a:lnSpc>
                <a:spcPct val="105000"/>
              </a:lnSpc>
              <a:spcBef>
                <a:spcPts val="0"/>
              </a:spcBef>
              <a:spcAft>
                <a:spcPts val="800"/>
              </a:spcAft>
              <a:buFont typeface="Arial" panose="020B0604020202020204" pitchFamily="34" charset="0"/>
              <a:buChar char="•"/>
            </a:pP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r>
              <a:rPr lang="en-US" dirty="0"/>
              <a:t>Opportunities</a:t>
            </a:r>
            <a:br>
              <a:rPr lang="en-US" dirty="0"/>
            </a:br>
            <a:r>
              <a:rPr lang="en-US" dirty="0"/>
              <a:t>Resources</a:t>
            </a:r>
            <a:br>
              <a:rPr lang="en-US" dirty="0"/>
            </a:br>
            <a:r>
              <a:rPr lang="en-US" dirty="0"/>
              <a:t>Successes</a:t>
            </a:r>
            <a:br>
              <a:rPr lang="en-US" dirty="0"/>
            </a:br>
            <a:r>
              <a:rPr lang="en-US" dirty="0"/>
              <a:t>Lessons</a:t>
            </a:r>
            <a:br>
              <a:rPr lang="en-US" dirty="0"/>
            </a:br>
            <a:r>
              <a:rPr lang="en-US" dirty="0"/>
              <a:t>Brainstorming</a:t>
            </a:r>
            <a:br>
              <a:rPr lang="en-US" dirty="0"/>
            </a:br>
            <a:br>
              <a:rPr lang="en-US" dirty="0"/>
            </a:br>
            <a:endParaRPr lang="en-US" dirty="0"/>
          </a:p>
        </p:txBody>
      </p:sp>
      <p:pic>
        <p:nvPicPr>
          <p:cNvPr id="5" name="Picture 4">
            <a:extLst>
              <a:ext uri="{FF2B5EF4-FFF2-40B4-BE49-F238E27FC236}">
                <a16:creationId xmlns:a16="http://schemas.microsoft.com/office/drawing/2014/main" id="{AEBAA35F-8EE8-864A-8FCF-D086D9D1C159}"/>
              </a:ext>
            </a:extLst>
          </p:cNvPr>
          <p:cNvPicPr>
            <a:picLocks noChangeAspect="1"/>
          </p:cNvPicPr>
          <p:nvPr/>
        </p:nvPicPr>
        <p:blipFill>
          <a:blip r:embed="rId3"/>
          <a:stretch>
            <a:fillRect/>
          </a:stretch>
        </p:blipFill>
        <p:spPr>
          <a:xfrm>
            <a:off x="351370" y="1476836"/>
            <a:ext cx="3381701" cy="3904328"/>
          </a:xfrm>
          <a:prstGeom prst="rect">
            <a:avLst/>
          </a:prstGeom>
        </p:spPr>
      </p:pic>
      <p:sp>
        <p:nvSpPr>
          <p:cNvPr id="14" name="Title 1">
            <a:extLst>
              <a:ext uri="{FF2B5EF4-FFF2-40B4-BE49-F238E27FC236}">
                <a16:creationId xmlns:a16="http://schemas.microsoft.com/office/drawing/2014/main" id="{FE37D55F-673D-8243-8A95-AECB0D8A0665}"/>
              </a:ext>
            </a:extLst>
          </p:cNvPr>
          <p:cNvSpPr txBox="1">
            <a:spLocks/>
          </p:cNvSpPr>
          <p:nvPr/>
        </p:nvSpPr>
        <p:spPr>
          <a:xfrm>
            <a:off x="5428995" y="2626327"/>
            <a:ext cx="6602782" cy="1325563"/>
          </a:xfrm>
          <a:prstGeom prst="rect">
            <a:avLst/>
          </a:prstGeom>
        </p:spPr>
        <p:txBody>
          <a:bodyPr vert="horz" lIns="91440" tIns="45720" rIns="91440" bIns="4572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US" sz="3600" dirty="0">
              <a:solidFill>
                <a:schemeClr val="bg1"/>
              </a:solidFill>
            </a:endParaRPr>
          </a:p>
        </p:txBody>
      </p:sp>
      <p:sp>
        <p:nvSpPr>
          <p:cNvPr id="7" name="Oval 6">
            <a:extLst>
              <a:ext uri="{FF2B5EF4-FFF2-40B4-BE49-F238E27FC236}">
                <a16:creationId xmlns:a16="http://schemas.microsoft.com/office/drawing/2014/main" id="{4BC16011-461B-7746-B088-1EB8B2C9E5CF}"/>
              </a:ext>
            </a:extLst>
          </p:cNvPr>
          <p:cNvSpPr/>
          <p:nvPr/>
        </p:nvSpPr>
        <p:spPr>
          <a:xfrm>
            <a:off x="9061450" y="-618068"/>
            <a:ext cx="393700" cy="393700"/>
          </a:xfrm>
          <a:prstGeom prst="ellipse">
            <a:avLst/>
          </a:prstGeom>
          <a:solidFill>
            <a:srgbClr val="374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7F24DAB-9E59-7F45-8142-983A83F2D9B7}"/>
              </a:ext>
            </a:extLst>
          </p:cNvPr>
          <p:cNvSpPr/>
          <p:nvPr/>
        </p:nvSpPr>
        <p:spPr>
          <a:xfrm>
            <a:off x="9608820" y="-618068"/>
            <a:ext cx="393700" cy="393700"/>
          </a:xfrm>
          <a:prstGeom prst="ellipse">
            <a:avLst/>
          </a:prstGeom>
          <a:solidFill>
            <a:srgbClr val="F3B0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8516AEB-D4DA-3F46-A628-BAF9B21DD36A}"/>
              </a:ext>
            </a:extLst>
          </p:cNvPr>
          <p:cNvSpPr/>
          <p:nvPr/>
        </p:nvSpPr>
        <p:spPr>
          <a:xfrm>
            <a:off x="10156190" y="-618068"/>
            <a:ext cx="393700" cy="393700"/>
          </a:xfrm>
          <a:prstGeom prst="ellipse">
            <a:avLst/>
          </a:prstGeom>
          <a:solidFill>
            <a:srgbClr val="619B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F39B6132-5741-5049-853F-11682AEC320A}"/>
              </a:ext>
            </a:extLst>
          </p:cNvPr>
          <p:cNvSpPr/>
          <p:nvPr/>
        </p:nvSpPr>
        <p:spPr>
          <a:xfrm>
            <a:off x="10703560" y="-618068"/>
            <a:ext cx="393700" cy="393700"/>
          </a:xfrm>
          <a:prstGeom prst="ellipse">
            <a:avLst/>
          </a:prstGeom>
          <a:solidFill>
            <a:srgbClr val="265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DFBE410F-052E-E24C-97B7-0306C3D7CAC1}"/>
              </a:ext>
            </a:extLst>
          </p:cNvPr>
          <p:cNvSpPr/>
          <p:nvPr/>
        </p:nvSpPr>
        <p:spPr>
          <a:xfrm>
            <a:off x="11250930" y="-618068"/>
            <a:ext cx="393700" cy="393700"/>
          </a:xfrm>
          <a:prstGeom prst="ellipse">
            <a:avLst/>
          </a:prstGeom>
          <a:solidFill>
            <a:srgbClr val="BEBE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8BAF3348-D565-0E46-8308-32E0D978BEBF}"/>
              </a:ext>
            </a:extLst>
          </p:cNvPr>
          <p:cNvSpPr/>
          <p:nvPr/>
        </p:nvSpPr>
        <p:spPr>
          <a:xfrm>
            <a:off x="11798300" y="-618068"/>
            <a:ext cx="393700" cy="393700"/>
          </a:xfrm>
          <a:prstGeom prst="ellipse">
            <a:avLst/>
          </a:prstGeom>
          <a:solidFill>
            <a:srgbClr val="8B8F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489C7071-024A-CA4C-8337-DD3635DAD297}"/>
              </a:ext>
            </a:extLst>
          </p:cNvPr>
          <p:cNvGrpSpPr/>
          <p:nvPr/>
        </p:nvGrpSpPr>
        <p:grpSpPr>
          <a:xfrm>
            <a:off x="3785733" y="1072232"/>
            <a:ext cx="1139558" cy="1086344"/>
            <a:chOff x="5428995" y="3833430"/>
            <a:chExt cx="809208" cy="809208"/>
          </a:xfrm>
        </p:grpSpPr>
        <p:sp>
          <p:nvSpPr>
            <p:cNvPr id="13" name="Oval 12">
              <a:extLst>
                <a:ext uri="{FF2B5EF4-FFF2-40B4-BE49-F238E27FC236}">
                  <a16:creationId xmlns:a16="http://schemas.microsoft.com/office/drawing/2014/main" id="{BB98C807-A268-874D-A49D-55C258AD3E03}"/>
                </a:ext>
              </a:extLst>
            </p:cNvPr>
            <p:cNvSpPr/>
            <p:nvPr/>
          </p:nvSpPr>
          <p:spPr>
            <a:xfrm>
              <a:off x="5428995" y="3833430"/>
              <a:ext cx="809208" cy="809208"/>
            </a:xfrm>
            <a:prstGeom prst="ellipse">
              <a:avLst/>
            </a:prstGeom>
            <a:solidFill>
              <a:srgbClr val="F3B0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57D5434-7589-A348-A371-49DCF2229E7A}"/>
                </a:ext>
              </a:extLst>
            </p:cNvPr>
            <p:cNvSpPr txBox="1"/>
            <p:nvPr/>
          </p:nvSpPr>
          <p:spPr>
            <a:xfrm>
              <a:off x="5428995" y="4163649"/>
              <a:ext cx="809208" cy="231170"/>
            </a:xfrm>
            <a:prstGeom prst="rect">
              <a:avLst/>
            </a:prstGeom>
            <a:noFill/>
          </p:spPr>
          <p:txBody>
            <a:bodyPr wrap="square" rtlCol="0" anchor="ctr" anchorCtr="0">
              <a:spAutoFit/>
            </a:bodyPr>
            <a:lstStyle/>
            <a:p>
              <a:pPr algn="ctr">
                <a:lnSpc>
                  <a:spcPts val="1720"/>
                </a:lnSpc>
              </a:pPr>
              <a:endParaRPr lang="en-US" sz="1600" b="1" dirty="0">
                <a:solidFill>
                  <a:srgbClr val="37426F"/>
                </a:solidFill>
              </a:endParaRPr>
            </a:p>
          </p:txBody>
        </p:sp>
      </p:grpSp>
      <p:sp>
        <p:nvSpPr>
          <p:cNvPr id="21" name="TextBox 20">
            <a:extLst>
              <a:ext uri="{FF2B5EF4-FFF2-40B4-BE49-F238E27FC236}">
                <a16:creationId xmlns:a16="http://schemas.microsoft.com/office/drawing/2014/main" id="{C3BB8C60-4A01-A241-A4C1-1012DF930AD5}"/>
              </a:ext>
            </a:extLst>
          </p:cNvPr>
          <p:cNvSpPr txBox="1"/>
          <p:nvPr/>
        </p:nvSpPr>
        <p:spPr>
          <a:xfrm>
            <a:off x="5232074" y="4903724"/>
            <a:ext cx="2864029" cy="456407"/>
          </a:xfrm>
          <a:prstGeom prst="rect">
            <a:avLst/>
          </a:prstGeom>
          <a:noFill/>
        </p:spPr>
        <p:txBody>
          <a:bodyPr wrap="square" rtlCol="0" anchor="ctr" anchorCtr="0">
            <a:spAutoFit/>
          </a:bodyPr>
          <a:lstStyle/>
          <a:p>
            <a:pPr algn="ctr">
              <a:lnSpc>
                <a:spcPts val="2800"/>
              </a:lnSpc>
            </a:pPr>
            <a:endParaRPr lang="en-US" sz="2800" dirty="0">
              <a:solidFill>
                <a:schemeClr val="bg1"/>
              </a:solidFill>
            </a:endParaRPr>
          </a:p>
        </p:txBody>
      </p:sp>
    </p:spTree>
    <p:extLst>
      <p:ext uri="{BB962C8B-B14F-4D97-AF65-F5344CB8AC3E}">
        <p14:creationId xmlns:p14="http://schemas.microsoft.com/office/powerpoint/2010/main" val="1103229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5B41986-09EA-CDF4-BD32-397212C60557}"/>
              </a:ext>
            </a:extLst>
          </p:cNvPr>
          <p:cNvSpPr/>
          <p:nvPr/>
        </p:nvSpPr>
        <p:spPr>
          <a:xfrm rot="5400000">
            <a:off x="-2702465" y="2702467"/>
            <a:ext cx="6857998" cy="1453068"/>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0D0D647-A3DE-97D4-8FAD-A2F4F34CCC23}"/>
              </a:ext>
            </a:extLst>
          </p:cNvPr>
          <p:cNvSpPr txBox="1"/>
          <p:nvPr/>
        </p:nvSpPr>
        <p:spPr>
          <a:xfrm rot="5400000">
            <a:off x="-1683584" y="3758987"/>
            <a:ext cx="4816969" cy="692248"/>
          </a:xfrm>
          <a:prstGeom prst="rect">
            <a:avLst/>
          </a:prstGeom>
          <a:noFill/>
        </p:spPr>
        <p:txBody>
          <a:bodyPr wrap="square" lIns="0" tIns="0" rIns="0" bIns="0" rtlCol="0" anchor="ctr" anchorCtr="0">
            <a:noAutofit/>
          </a:bodyPr>
          <a:lstStyle/>
          <a:p>
            <a:r>
              <a:rPr lang="en-US" sz="3200" b="1" spc="200" dirty="0">
                <a:solidFill>
                  <a:schemeClr val="bg1"/>
                </a:solidFill>
              </a:rPr>
              <a:t>OPPORTUNITIES</a:t>
            </a:r>
          </a:p>
        </p:txBody>
      </p:sp>
      <p:pic>
        <p:nvPicPr>
          <p:cNvPr id="14" name="Picture 13" descr="A logo with white dots and lines&#10;&#10;Description automatically generated">
            <a:extLst>
              <a:ext uri="{FF2B5EF4-FFF2-40B4-BE49-F238E27FC236}">
                <a16:creationId xmlns:a16="http://schemas.microsoft.com/office/drawing/2014/main" id="{6AEC9D74-E8B7-EC7A-8CC1-E47AD8675BC0}"/>
              </a:ext>
            </a:extLst>
          </p:cNvPr>
          <p:cNvPicPr>
            <a:picLocks noChangeAspect="1"/>
          </p:cNvPicPr>
          <p:nvPr/>
        </p:nvPicPr>
        <p:blipFill>
          <a:blip r:embed="rId3"/>
          <a:stretch>
            <a:fillRect/>
          </a:stretch>
        </p:blipFill>
        <p:spPr>
          <a:xfrm>
            <a:off x="155410" y="147139"/>
            <a:ext cx="1124478" cy="1288439"/>
          </a:xfrm>
          <a:prstGeom prst="rect">
            <a:avLst/>
          </a:prstGeom>
        </p:spPr>
      </p:pic>
      <p:grpSp>
        <p:nvGrpSpPr>
          <p:cNvPr id="7" name="Group 6">
            <a:extLst>
              <a:ext uri="{FF2B5EF4-FFF2-40B4-BE49-F238E27FC236}">
                <a16:creationId xmlns:a16="http://schemas.microsoft.com/office/drawing/2014/main" id="{5F8ED7B4-A663-676F-8FAF-8A80888AAD77}"/>
              </a:ext>
            </a:extLst>
          </p:cNvPr>
          <p:cNvGrpSpPr/>
          <p:nvPr/>
        </p:nvGrpSpPr>
        <p:grpSpPr>
          <a:xfrm>
            <a:off x="6733631" y="1"/>
            <a:ext cx="5458369" cy="6858000"/>
            <a:chOff x="246513" y="4063524"/>
            <a:chExt cx="7739918" cy="1245348"/>
          </a:xfrm>
        </p:grpSpPr>
        <p:sp>
          <p:nvSpPr>
            <p:cNvPr id="8" name="TextBox 7">
              <a:extLst>
                <a:ext uri="{FF2B5EF4-FFF2-40B4-BE49-F238E27FC236}">
                  <a16:creationId xmlns:a16="http://schemas.microsoft.com/office/drawing/2014/main" id="{088D8364-C469-0E82-2424-53BD27F2277E}"/>
                </a:ext>
              </a:extLst>
            </p:cNvPr>
            <p:cNvSpPr txBox="1"/>
            <p:nvPr/>
          </p:nvSpPr>
          <p:spPr>
            <a:xfrm>
              <a:off x="246513" y="4275881"/>
              <a:ext cx="7739918" cy="1032991"/>
            </a:xfrm>
            <a:prstGeom prst="rect">
              <a:avLst/>
            </a:prstGeom>
            <a:solidFill>
              <a:srgbClr val="235AA7">
                <a:alpha val="30000"/>
              </a:srgbClr>
            </a:solidFill>
          </p:spPr>
          <p:txBody>
            <a:bodyPr wrap="square" lIns="91440" tIns="91440" rIns="91440" bIns="91440" rtlCol="0" anchor="ctr" anchorCtr="0">
              <a:noAutofit/>
            </a:bodyPr>
            <a:lstStyle/>
            <a:p>
              <a:pPr marR="0" lvl="0">
                <a:lnSpc>
                  <a:spcPct val="107000"/>
                </a:lnSpc>
                <a:spcBef>
                  <a:spcPts val="0"/>
                </a:spcBef>
                <a:spcAft>
                  <a:spcPts val="0"/>
                </a:spcAft>
              </a:pPr>
              <a:endParaRPr lang="en-US" sz="2400" dirty="0">
                <a:effectLst/>
                <a:latin typeface="Calibri" panose="020F0502020204030204" pitchFamily="34" charset="0"/>
                <a:ea typeface="Calibri" panose="020F0502020204030204" pitchFamily="34" charset="0"/>
                <a:cs typeface="Calibri" panose="020F0502020204030204" pitchFamily="34" charset="0"/>
              </a:endParaRPr>
            </a:p>
            <a:p>
              <a:pPr marR="0" lvl="0">
                <a:lnSpc>
                  <a:spcPct val="107000"/>
                </a:lnSpc>
                <a:spcBef>
                  <a:spcPts val="0"/>
                </a:spcBef>
                <a:spcAft>
                  <a:spcPts val="0"/>
                </a:spcAft>
              </a:pPr>
              <a:r>
                <a:rPr lang="en-US" sz="2400" dirty="0">
                  <a:latin typeface="Calibri" panose="020F0502020204030204" pitchFamily="34" charset="0"/>
                  <a:ea typeface="Calibri" panose="020F0502020204030204" pitchFamily="34" charset="0"/>
                  <a:cs typeface="Calibri" panose="020F0502020204030204" pitchFamily="34"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9" name="TextBox 8">
              <a:extLst>
                <a:ext uri="{FF2B5EF4-FFF2-40B4-BE49-F238E27FC236}">
                  <a16:creationId xmlns:a16="http://schemas.microsoft.com/office/drawing/2014/main" id="{E49DFAE4-AF69-CAA6-2455-63A86B84A1D7}"/>
                </a:ext>
              </a:extLst>
            </p:cNvPr>
            <p:cNvSpPr txBox="1"/>
            <p:nvPr/>
          </p:nvSpPr>
          <p:spPr>
            <a:xfrm>
              <a:off x="246513" y="4063524"/>
              <a:ext cx="7739918" cy="225573"/>
            </a:xfrm>
            <a:prstGeom prst="rect">
              <a:avLst/>
            </a:prstGeom>
            <a:solidFill>
              <a:srgbClr val="235AA7"/>
            </a:solidFill>
          </p:spPr>
          <p:txBody>
            <a:bodyPr wrap="square" lIns="0" tIns="54864" rIns="0" bIns="0" rtlCol="0" anchor="ctr" anchorCtr="0">
              <a:noAutofit/>
            </a:bodyPr>
            <a:lstStyle/>
            <a:p>
              <a:pPr algn="ctr">
                <a:lnSpc>
                  <a:spcPts val="2800"/>
                </a:lnSpc>
              </a:pPr>
              <a:r>
                <a:rPr lang="en-US" sz="2800" dirty="0">
                  <a:solidFill>
                    <a:schemeClr val="bg1"/>
                  </a:solidFill>
                </a:rPr>
                <a:t>Inflation Reduction Act </a:t>
              </a:r>
              <a:r>
                <a:rPr lang="en-US" sz="2800" b="1" dirty="0">
                  <a:solidFill>
                    <a:schemeClr val="bg1"/>
                  </a:solidFill>
                </a:rPr>
                <a:t>(IRA)</a:t>
              </a:r>
            </a:p>
          </p:txBody>
        </p:sp>
      </p:grpSp>
      <p:grpSp>
        <p:nvGrpSpPr>
          <p:cNvPr id="10" name="Group 9">
            <a:extLst>
              <a:ext uri="{FF2B5EF4-FFF2-40B4-BE49-F238E27FC236}">
                <a16:creationId xmlns:a16="http://schemas.microsoft.com/office/drawing/2014/main" id="{D487BE1E-F9CB-59E3-8FC4-5F84C36AEA7F}"/>
              </a:ext>
            </a:extLst>
          </p:cNvPr>
          <p:cNvGrpSpPr/>
          <p:nvPr/>
        </p:nvGrpSpPr>
        <p:grpSpPr>
          <a:xfrm>
            <a:off x="1435298" y="0"/>
            <a:ext cx="5142923" cy="6930779"/>
            <a:chOff x="246513" y="4063524"/>
            <a:chExt cx="7739918" cy="1258564"/>
          </a:xfrm>
        </p:grpSpPr>
        <p:sp>
          <p:nvSpPr>
            <p:cNvPr id="11" name="TextBox 10">
              <a:extLst>
                <a:ext uri="{FF2B5EF4-FFF2-40B4-BE49-F238E27FC236}">
                  <a16:creationId xmlns:a16="http://schemas.microsoft.com/office/drawing/2014/main" id="{3969F78B-29D1-91C6-1690-8BED71617946}"/>
                </a:ext>
              </a:extLst>
            </p:cNvPr>
            <p:cNvSpPr txBox="1"/>
            <p:nvPr/>
          </p:nvSpPr>
          <p:spPr>
            <a:xfrm>
              <a:off x="246513" y="4289097"/>
              <a:ext cx="7713173" cy="1032991"/>
            </a:xfrm>
            <a:prstGeom prst="rect">
              <a:avLst/>
            </a:prstGeom>
            <a:solidFill>
              <a:srgbClr val="235AA7">
                <a:alpha val="30000"/>
              </a:srgbClr>
            </a:solidFill>
          </p:spPr>
          <p:txBody>
            <a:bodyPr wrap="square" lIns="91440" tIns="91440" rIns="91440" bIns="91440" rtlCol="0" anchor="ctr" anchorCtr="0">
              <a:noAutofit/>
            </a:bodyPr>
            <a:lstStyle/>
            <a:p>
              <a:pPr marL="342900" indent="-342900">
                <a:lnSpc>
                  <a:spcPct val="120000"/>
                </a:lnSpc>
                <a:spcBef>
                  <a:spcPts val="0"/>
                </a:spcBef>
                <a:spcAft>
                  <a:spcPts val="0"/>
                </a:spcAft>
                <a:buFont typeface="Arial" panose="020B0604020202020204" pitchFamily="34" charset="0"/>
                <a:buChar char="•"/>
              </a:pPr>
              <a:r>
                <a:rPr lang="en-US" sz="2400" dirty="0">
                  <a:solidFill>
                    <a:schemeClr val="tx1"/>
                  </a:solidFill>
                  <a:effectLst/>
                  <a:ea typeface="Calibri" panose="020F0502020204030204" pitchFamily="34" charset="0"/>
                  <a:cs typeface="Arial" panose="020B0604020202020204" pitchFamily="34" charset="0"/>
                </a:rPr>
                <a:t>Signed into law on November 15, 2021 </a:t>
              </a:r>
            </a:p>
            <a:p>
              <a:pPr marL="342900" indent="-342900">
                <a:lnSpc>
                  <a:spcPct val="120000"/>
                </a:lnSpc>
                <a:spcBef>
                  <a:spcPts val="0"/>
                </a:spcBef>
                <a:spcAft>
                  <a:spcPts val="0"/>
                </a:spcAft>
                <a:buFont typeface="Arial" panose="020B0604020202020204" pitchFamily="34" charset="0"/>
                <a:buChar char="•"/>
              </a:pPr>
              <a:r>
                <a:rPr lang="en-US" sz="2400" b="1" dirty="0">
                  <a:solidFill>
                    <a:schemeClr val="tx1"/>
                  </a:solidFill>
                  <a:effectLst/>
                  <a:ea typeface="Calibri" panose="020F0502020204030204" pitchFamily="34" charset="0"/>
                  <a:cs typeface="Arial" panose="020B0604020202020204" pitchFamily="34" charset="0"/>
                </a:rPr>
                <a:t>Authorized $1.2 trillion for transportation and infrastructure spending</a:t>
              </a:r>
            </a:p>
            <a:p>
              <a:pPr marL="342900" indent="-342900">
                <a:lnSpc>
                  <a:spcPct val="120000"/>
                </a:lnSpc>
                <a:spcBef>
                  <a:spcPts val="0"/>
                </a:spcBef>
                <a:spcAft>
                  <a:spcPts val="0"/>
                </a:spcAft>
                <a:buFont typeface="Arial" panose="020B0604020202020204" pitchFamily="34" charset="0"/>
                <a:buChar char="•"/>
              </a:pPr>
              <a:r>
                <a:rPr lang="en-US" sz="2400" b="1" dirty="0">
                  <a:solidFill>
                    <a:schemeClr val="tx1"/>
                  </a:solidFill>
                  <a:effectLst/>
                  <a:ea typeface="Calibri" panose="020F0502020204030204" pitchFamily="34" charset="0"/>
                  <a:cs typeface="Arial" panose="020B0604020202020204" pitchFamily="34" charset="0"/>
                </a:rPr>
                <a:t>$550 billion of that figure going toward “new” investments and programs</a:t>
              </a:r>
            </a:p>
            <a:p>
              <a:pPr marL="342900" indent="-342900">
                <a:lnSpc>
                  <a:spcPct val="120000"/>
                </a:lnSpc>
                <a:spcBef>
                  <a:spcPts val="0"/>
                </a:spcBef>
                <a:spcAft>
                  <a:spcPts val="0"/>
                </a:spcAft>
                <a:buFont typeface="Arial" panose="020B0604020202020204" pitchFamily="34" charset="0"/>
                <a:buChar char="•"/>
              </a:pPr>
              <a:r>
                <a:rPr lang="en-US" sz="2400" dirty="0">
                  <a:solidFill>
                    <a:schemeClr val="tx1"/>
                  </a:solidFill>
                  <a:cs typeface="Arial" panose="020B0604020202020204" pitchFamily="34" charset="0"/>
                </a:rPr>
                <a:t>Goal for Alaska is $3 billion/year fo</a:t>
              </a:r>
              <a:r>
                <a:rPr lang="en-US" sz="2400" dirty="0">
                  <a:cs typeface="Arial" panose="020B0604020202020204" pitchFamily="34" charset="0"/>
                </a:rPr>
                <a:t>r the next five years</a:t>
              </a:r>
              <a:r>
                <a:rPr lang="en-US" sz="2400" dirty="0">
                  <a:solidFill>
                    <a:schemeClr val="tx1"/>
                  </a:solidFill>
                  <a:cs typeface="Arial" panose="020B0604020202020204" pitchFamily="34" charset="0"/>
                </a:rPr>
                <a:t>; including $1 billion in successful competitive grants </a:t>
              </a:r>
            </a:p>
            <a:p>
              <a:pPr>
                <a:lnSpc>
                  <a:spcPct val="120000"/>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240BC410-FDF8-D424-EE5E-49968A0A6246}"/>
                </a:ext>
              </a:extLst>
            </p:cNvPr>
            <p:cNvSpPr txBox="1"/>
            <p:nvPr/>
          </p:nvSpPr>
          <p:spPr>
            <a:xfrm>
              <a:off x="246513" y="4063524"/>
              <a:ext cx="7739918" cy="225573"/>
            </a:xfrm>
            <a:prstGeom prst="rect">
              <a:avLst/>
            </a:prstGeom>
            <a:solidFill>
              <a:srgbClr val="235AA7"/>
            </a:solidFill>
          </p:spPr>
          <p:txBody>
            <a:bodyPr wrap="square" lIns="0" tIns="54864" rIns="0" bIns="0" rtlCol="0" anchor="ctr" anchorCtr="0">
              <a:noAutofit/>
            </a:bodyPr>
            <a:lstStyle/>
            <a:p>
              <a:pPr algn="ctr">
                <a:lnSpc>
                  <a:spcPts val="2800"/>
                </a:lnSpc>
              </a:pPr>
              <a:r>
                <a:rPr lang="en-US" sz="28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Infrastructure Investment </a:t>
              </a:r>
            </a:p>
            <a:p>
              <a:pPr algn="ctr">
                <a:lnSpc>
                  <a:spcPts val="2800"/>
                </a:lnSpc>
              </a:pPr>
              <a:r>
                <a:rPr lang="en-US" sz="28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and Jobs Act (</a:t>
              </a:r>
              <a:r>
                <a:rPr lang="en-US" sz="2800" b="1"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IIJA</a:t>
              </a:r>
              <a:r>
                <a:rPr lang="en-US" sz="28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p>
            <a:p>
              <a:pPr algn="ctr">
                <a:lnSpc>
                  <a:spcPts val="2800"/>
                </a:lnSpc>
              </a:pPr>
              <a:r>
                <a:rPr lang="en-US" sz="28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Bipartisan Infrastructure Law (</a:t>
              </a:r>
              <a:r>
                <a:rPr lang="en-US" sz="2800" b="1"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BIL</a:t>
              </a:r>
              <a:r>
                <a:rPr lang="en-US" sz="28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t>
              </a:r>
              <a:endParaRPr lang="en-US" sz="28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sp>
        <p:nvSpPr>
          <p:cNvPr id="18" name="TextBox 17">
            <a:extLst>
              <a:ext uri="{FF2B5EF4-FFF2-40B4-BE49-F238E27FC236}">
                <a16:creationId xmlns:a16="http://schemas.microsoft.com/office/drawing/2014/main" id="{B4F32BE1-BC2F-448C-EFC3-7B8663670176}"/>
              </a:ext>
            </a:extLst>
          </p:cNvPr>
          <p:cNvSpPr txBox="1"/>
          <p:nvPr/>
        </p:nvSpPr>
        <p:spPr>
          <a:xfrm>
            <a:off x="6733631" y="1242207"/>
            <a:ext cx="5458369" cy="5078313"/>
          </a:xfrm>
          <a:prstGeom prst="rect">
            <a:avLst/>
          </a:prstGeom>
          <a:noFill/>
        </p:spPr>
        <p:txBody>
          <a:bodyPr wrap="square">
            <a:spAutoFit/>
          </a:bodyPr>
          <a:lstStyle/>
          <a:p>
            <a:pPr marL="342900" indent="-342900">
              <a:spcBef>
                <a:spcPts val="0"/>
              </a:spcBef>
              <a:spcAft>
                <a:spcPts val="0"/>
              </a:spcAft>
              <a:buFont typeface="Arial" panose="020B0604020202020204" pitchFamily="34" charset="0"/>
              <a:buChar char="•"/>
            </a:pPr>
            <a:r>
              <a:rPr lang="en-US" sz="2700" dirty="0">
                <a:solidFill>
                  <a:schemeClr val="tx1"/>
                </a:solidFill>
                <a:effectLst/>
                <a:ea typeface="Calibri" panose="020F0502020204030204" pitchFamily="34" charset="0"/>
                <a:cs typeface="Arial" panose="020B0604020202020204" pitchFamily="34" charset="0"/>
              </a:rPr>
              <a:t>Signed into law on August 16, 2022</a:t>
            </a:r>
          </a:p>
          <a:p>
            <a:pPr marL="342900" indent="-342900">
              <a:spcBef>
                <a:spcPts val="0"/>
              </a:spcBef>
              <a:spcAft>
                <a:spcPts val="0"/>
              </a:spcAft>
              <a:buFont typeface="Arial" panose="020B0604020202020204" pitchFamily="34" charset="0"/>
              <a:buChar char="•"/>
            </a:pPr>
            <a:r>
              <a:rPr lang="en-US" sz="2700" b="0" i="0" dirty="0">
                <a:effectLst/>
              </a:rPr>
              <a:t>The IRA aims to reduce the federal deficit, </a:t>
            </a:r>
            <a:r>
              <a:rPr lang="en-US" sz="2700" b="1" i="0" dirty="0">
                <a:effectLst/>
              </a:rPr>
              <a:t>cut greenhouse gas emissions </a:t>
            </a:r>
            <a:r>
              <a:rPr lang="en-US" sz="2700" b="0" i="0" dirty="0">
                <a:effectLst/>
              </a:rPr>
              <a:t>and lower health insurance related costs while increasing health insurance coverage for vulnerable Americans  </a:t>
            </a:r>
          </a:p>
          <a:p>
            <a:pPr marL="342900" indent="-342900">
              <a:spcBef>
                <a:spcPts val="0"/>
              </a:spcBef>
              <a:spcAft>
                <a:spcPts val="0"/>
              </a:spcAft>
              <a:buFont typeface="Arial" panose="020B0604020202020204" pitchFamily="34" charset="0"/>
              <a:buChar char="•"/>
            </a:pPr>
            <a:r>
              <a:rPr lang="en-US" sz="2700" dirty="0">
                <a:solidFill>
                  <a:schemeClr val="tx1"/>
                </a:solidFill>
                <a:cs typeface="Arial" panose="020B0604020202020204" pitchFamily="34" charset="0"/>
              </a:rPr>
              <a:t>Invests </a:t>
            </a:r>
            <a:r>
              <a:rPr lang="en-US" sz="2700" b="1" dirty="0">
                <a:solidFill>
                  <a:schemeClr val="tx1"/>
                </a:solidFill>
                <a:cs typeface="Arial" panose="020B0604020202020204" pitchFamily="34" charset="0"/>
              </a:rPr>
              <a:t>$369 billion in climate and energy</a:t>
            </a:r>
          </a:p>
          <a:p>
            <a:pPr marL="342900" indent="-342900">
              <a:buFont typeface="Arial" panose="020B0604020202020204" pitchFamily="34" charset="0"/>
              <a:buChar char="•"/>
            </a:pPr>
            <a:r>
              <a:rPr lang="en-US" sz="2700" b="0" i="0" dirty="0">
                <a:effectLst/>
              </a:rPr>
              <a:t>Seeks to reduce greenhouse gas emissions by 40 percent below 2005 levels by 2030</a:t>
            </a:r>
            <a:endParaRPr lang="en-US" sz="2700" dirty="0"/>
          </a:p>
        </p:txBody>
      </p:sp>
    </p:spTree>
    <p:extLst>
      <p:ext uri="{BB962C8B-B14F-4D97-AF65-F5344CB8AC3E}">
        <p14:creationId xmlns:p14="http://schemas.microsoft.com/office/powerpoint/2010/main" val="1894157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5B41986-09EA-CDF4-BD32-397212C60557}"/>
              </a:ext>
            </a:extLst>
          </p:cNvPr>
          <p:cNvSpPr/>
          <p:nvPr/>
        </p:nvSpPr>
        <p:spPr>
          <a:xfrm rot="5400000">
            <a:off x="-2707733" y="2702467"/>
            <a:ext cx="6857998" cy="1453068"/>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0D0D647-A3DE-97D4-8FAD-A2F4F34CCC23}"/>
              </a:ext>
            </a:extLst>
          </p:cNvPr>
          <p:cNvSpPr txBox="1"/>
          <p:nvPr/>
        </p:nvSpPr>
        <p:spPr>
          <a:xfrm rot="5400000">
            <a:off x="-1690837" y="3800664"/>
            <a:ext cx="4816969" cy="692248"/>
          </a:xfrm>
          <a:prstGeom prst="rect">
            <a:avLst/>
          </a:prstGeom>
          <a:noFill/>
        </p:spPr>
        <p:txBody>
          <a:bodyPr wrap="square" lIns="0" tIns="0" rIns="0" bIns="0" rtlCol="0" anchor="ctr" anchorCtr="0">
            <a:noAutofit/>
          </a:bodyPr>
          <a:lstStyle/>
          <a:p>
            <a:r>
              <a:rPr lang="en-US" sz="3200" b="1" spc="200" dirty="0">
                <a:solidFill>
                  <a:schemeClr val="bg1"/>
                </a:solidFill>
              </a:rPr>
              <a:t>OPPORTUNITES</a:t>
            </a:r>
            <a:endParaRPr lang="en-US" sz="2400" b="1" spc="200" dirty="0">
              <a:solidFill>
                <a:schemeClr val="bg1"/>
              </a:solidFill>
            </a:endParaRPr>
          </a:p>
        </p:txBody>
      </p:sp>
      <p:pic>
        <p:nvPicPr>
          <p:cNvPr id="14" name="Picture 13" descr="A logo with white dots and lines&#10;&#10;Description automatically generated">
            <a:extLst>
              <a:ext uri="{FF2B5EF4-FFF2-40B4-BE49-F238E27FC236}">
                <a16:creationId xmlns:a16="http://schemas.microsoft.com/office/drawing/2014/main" id="{6AEC9D74-E8B7-EC7A-8CC1-E47AD8675BC0}"/>
              </a:ext>
            </a:extLst>
          </p:cNvPr>
          <p:cNvPicPr>
            <a:picLocks noChangeAspect="1"/>
          </p:cNvPicPr>
          <p:nvPr/>
        </p:nvPicPr>
        <p:blipFill>
          <a:blip r:embed="rId3"/>
          <a:stretch>
            <a:fillRect/>
          </a:stretch>
        </p:blipFill>
        <p:spPr>
          <a:xfrm>
            <a:off x="155410" y="147139"/>
            <a:ext cx="1124478" cy="1288439"/>
          </a:xfrm>
          <a:prstGeom prst="rect">
            <a:avLst/>
          </a:prstGeom>
        </p:spPr>
      </p:pic>
      <p:pic>
        <p:nvPicPr>
          <p:cNvPr id="17" name="Picture 16">
            <a:extLst>
              <a:ext uri="{FF2B5EF4-FFF2-40B4-BE49-F238E27FC236}">
                <a16:creationId xmlns:a16="http://schemas.microsoft.com/office/drawing/2014/main" id="{DE1F8268-0516-ECE8-9437-1D78BCA49E4C}"/>
              </a:ext>
            </a:extLst>
          </p:cNvPr>
          <p:cNvPicPr>
            <a:picLocks noChangeAspect="1"/>
          </p:cNvPicPr>
          <p:nvPr/>
        </p:nvPicPr>
        <p:blipFill>
          <a:blip r:embed="rId4"/>
          <a:stretch>
            <a:fillRect/>
          </a:stretch>
        </p:blipFill>
        <p:spPr>
          <a:xfrm>
            <a:off x="7272603" y="2943037"/>
            <a:ext cx="2885197" cy="3570559"/>
          </a:xfrm>
          <a:prstGeom prst="rect">
            <a:avLst/>
          </a:prstGeom>
        </p:spPr>
      </p:pic>
      <p:pic>
        <p:nvPicPr>
          <p:cNvPr id="19" name="Picture 18">
            <a:extLst>
              <a:ext uri="{FF2B5EF4-FFF2-40B4-BE49-F238E27FC236}">
                <a16:creationId xmlns:a16="http://schemas.microsoft.com/office/drawing/2014/main" id="{4887B89F-070C-A4A3-63B2-7F7EC558F26C}"/>
              </a:ext>
            </a:extLst>
          </p:cNvPr>
          <p:cNvPicPr>
            <a:picLocks noChangeAspect="1"/>
          </p:cNvPicPr>
          <p:nvPr/>
        </p:nvPicPr>
        <p:blipFill>
          <a:blip r:embed="rId4"/>
          <a:stretch>
            <a:fillRect/>
          </a:stretch>
        </p:blipFill>
        <p:spPr>
          <a:xfrm>
            <a:off x="5237055" y="69845"/>
            <a:ext cx="2629048" cy="3253565"/>
          </a:xfrm>
          <a:prstGeom prst="rect">
            <a:avLst/>
          </a:prstGeom>
        </p:spPr>
      </p:pic>
      <p:pic>
        <p:nvPicPr>
          <p:cNvPr id="21" name="Picture 20">
            <a:extLst>
              <a:ext uri="{FF2B5EF4-FFF2-40B4-BE49-F238E27FC236}">
                <a16:creationId xmlns:a16="http://schemas.microsoft.com/office/drawing/2014/main" id="{5A2EE3E5-9E20-46D8-4EEE-1A4A1DF4AB59}"/>
              </a:ext>
            </a:extLst>
          </p:cNvPr>
          <p:cNvPicPr>
            <a:picLocks noChangeAspect="1"/>
          </p:cNvPicPr>
          <p:nvPr/>
        </p:nvPicPr>
        <p:blipFill>
          <a:blip r:embed="rId4"/>
          <a:stretch>
            <a:fillRect/>
          </a:stretch>
        </p:blipFill>
        <p:spPr>
          <a:xfrm>
            <a:off x="3466951" y="3260031"/>
            <a:ext cx="2629049" cy="3253565"/>
          </a:xfrm>
          <a:prstGeom prst="rect">
            <a:avLst/>
          </a:prstGeom>
        </p:spPr>
      </p:pic>
      <p:pic>
        <p:nvPicPr>
          <p:cNvPr id="23" name="Picture 22">
            <a:extLst>
              <a:ext uri="{FF2B5EF4-FFF2-40B4-BE49-F238E27FC236}">
                <a16:creationId xmlns:a16="http://schemas.microsoft.com/office/drawing/2014/main" id="{76B60BEE-6DAF-22B5-8D37-C38735C246F5}"/>
              </a:ext>
            </a:extLst>
          </p:cNvPr>
          <p:cNvPicPr>
            <a:picLocks noChangeAspect="1"/>
          </p:cNvPicPr>
          <p:nvPr/>
        </p:nvPicPr>
        <p:blipFill>
          <a:blip r:embed="rId4"/>
          <a:stretch>
            <a:fillRect/>
          </a:stretch>
        </p:blipFill>
        <p:spPr>
          <a:xfrm>
            <a:off x="1447801" y="0"/>
            <a:ext cx="2741926" cy="3393256"/>
          </a:xfrm>
          <a:prstGeom prst="rect">
            <a:avLst/>
          </a:prstGeom>
        </p:spPr>
      </p:pic>
      <p:pic>
        <p:nvPicPr>
          <p:cNvPr id="25" name="Picture 24">
            <a:extLst>
              <a:ext uri="{FF2B5EF4-FFF2-40B4-BE49-F238E27FC236}">
                <a16:creationId xmlns:a16="http://schemas.microsoft.com/office/drawing/2014/main" id="{C5D6EE98-DC6B-6FF8-3C72-DFCFCB9515B5}"/>
              </a:ext>
            </a:extLst>
          </p:cNvPr>
          <p:cNvPicPr>
            <a:picLocks noChangeAspect="1"/>
          </p:cNvPicPr>
          <p:nvPr/>
        </p:nvPicPr>
        <p:blipFill>
          <a:blip r:embed="rId4"/>
          <a:stretch>
            <a:fillRect/>
          </a:stretch>
        </p:blipFill>
        <p:spPr>
          <a:xfrm>
            <a:off x="9407541" y="0"/>
            <a:ext cx="2629049" cy="3253565"/>
          </a:xfrm>
          <a:prstGeom prst="rect">
            <a:avLst/>
          </a:prstGeom>
        </p:spPr>
      </p:pic>
      <p:sp>
        <p:nvSpPr>
          <p:cNvPr id="26" name="TextBox 25">
            <a:extLst>
              <a:ext uri="{FF2B5EF4-FFF2-40B4-BE49-F238E27FC236}">
                <a16:creationId xmlns:a16="http://schemas.microsoft.com/office/drawing/2014/main" id="{A7222C8C-37F1-1CFD-52B2-DA0CCF8E8457}"/>
              </a:ext>
            </a:extLst>
          </p:cNvPr>
          <p:cNvSpPr txBox="1"/>
          <p:nvPr/>
        </p:nvSpPr>
        <p:spPr>
          <a:xfrm>
            <a:off x="2265010" y="1696627"/>
            <a:ext cx="1748118" cy="369332"/>
          </a:xfrm>
          <a:prstGeom prst="rect">
            <a:avLst/>
          </a:prstGeom>
          <a:noFill/>
        </p:spPr>
        <p:txBody>
          <a:bodyPr wrap="square" rtlCol="0">
            <a:spAutoFit/>
          </a:bodyPr>
          <a:lstStyle/>
          <a:p>
            <a:r>
              <a:rPr lang="en-US" b="1" dirty="0">
                <a:solidFill>
                  <a:srgbClr val="235AA7"/>
                </a:solidFill>
              </a:rPr>
              <a:t>Transportation</a:t>
            </a:r>
          </a:p>
        </p:txBody>
      </p:sp>
      <p:sp>
        <p:nvSpPr>
          <p:cNvPr id="27" name="TextBox 26">
            <a:extLst>
              <a:ext uri="{FF2B5EF4-FFF2-40B4-BE49-F238E27FC236}">
                <a16:creationId xmlns:a16="http://schemas.microsoft.com/office/drawing/2014/main" id="{443A2D09-6AC3-65EF-E53F-A7AE29E9F585}"/>
              </a:ext>
            </a:extLst>
          </p:cNvPr>
          <p:cNvSpPr txBox="1"/>
          <p:nvPr/>
        </p:nvSpPr>
        <p:spPr>
          <a:xfrm flipH="1">
            <a:off x="6279775" y="1807391"/>
            <a:ext cx="860613" cy="369332"/>
          </a:xfrm>
          <a:prstGeom prst="rect">
            <a:avLst/>
          </a:prstGeom>
          <a:noFill/>
        </p:spPr>
        <p:txBody>
          <a:bodyPr wrap="square" rtlCol="0">
            <a:spAutoFit/>
          </a:bodyPr>
          <a:lstStyle/>
          <a:p>
            <a:r>
              <a:rPr lang="en-US" b="1" dirty="0">
                <a:solidFill>
                  <a:srgbClr val="235AA7"/>
                </a:solidFill>
              </a:rPr>
              <a:t>Energy</a:t>
            </a:r>
          </a:p>
        </p:txBody>
      </p:sp>
      <p:sp>
        <p:nvSpPr>
          <p:cNvPr id="28" name="TextBox 27">
            <a:extLst>
              <a:ext uri="{FF2B5EF4-FFF2-40B4-BE49-F238E27FC236}">
                <a16:creationId xmlns:a16="http://schemas.microsoft.com/office/drawing/2014/main" id="{5B7DA0BE-9140-B370-C602-60D99C349BAE}"/>
              </a:ext>
            </a:extLst>
          </p:cNvPr>
          <p:cNvSpPr txBox="1"/>
          <p:nvPr/>
        </p:nvSpPr>
        <p:spPr>
          <a:xfrm>
            <a:off x="4189727" y="4938901"/>
            <a:ext cx="1748118" cy="369332"/>
          </a:xfrm>
          <a:prstGeom prst="rect">
            <a:avLst/>
          </a:prstGeom>
          <a:noFill/>
        </p:spPr>
        <p:txBody>
          <a:bodyPr wrap="square" rtlCol="0">
            <a:spAutoFit/>
          </a:bodyPr>
          <a:lstStyle/>
          <a:p>
            <a:r>
              <a:rPr lang="en-US" b="1" dirty="0">
                <a:solidFill>
                  <a:srgbClr val="235AA7"/>
                </a:solidFill>
              </a:rPr>
              <a:t>Water &amp; Sewer</a:t>
            </a:r>
          </a:p>
        </p:txBody>
      </p:sp>
      <p:sp>
        <p:nvSpPr>
          <p:cNvPr id="29" name="TextBox 28">
            <a:extLst>
              <a:ext uri="{FF2B5EF4-FFF2-40B4-BE49-F238E27FC236}">
                <a16:creationId xmlns:a16="http://schemas.microsoft.com/office/drawing/2014/main" id="{2C83268E-5109-9B93-B0C9-5F24245509BC}"/>
              </a:ext>
            </a:extLst>
          </p:cNvPr>
          <p:cNvSpPr txBox="1"/>
          <p:nvPr/>
        </p:nvSpPr>
        <p:spPr>
          <a:xfrm>
            <a:off x="10307190" y="1626782"/>
            <a:ext cx="1748118" cy="369332"/>
          </a:xfrm>
          <a:prstGeom prst="rect">
            <a:avLst/>
          </a:prstGeom>
          <a:noFill/>
        </p:spPr>
        <p:txBody>
          <a:bodyPr wrap="square" rtlCol="0">
            <a:spAutoFit/>
          </a:bodyPr>
          <a:lstStyle/>
          <a:p>
            <a:r>
              <a:rPr lang="en-US" b="1" dirty="0">
                <a:solidFill>
                  <a:srgbClr val="235AA7"/>
                </a:solidFill>
              </a:rPr>
              <a:t>Broadband</a:t>
            </a:r>
          </a:p>
        </p:txBody>
      </p:sp>
      <p:sp>
        <p:nvSpPr>
          <p:cNvPr id="30" name="TextBox 29">
            <a:extLst>
              <a:ext uri="{FF2B5EF4-FFF2-40B4-BE49-F238E27FC236}">
                <a16:creationId xmlns:a16="http://schemas.microsoft.com/office/drawing/2014/main" id="{B1E46E85-3009-6A8C-35D0-E698AD2ABEBF}"/>
              </a:ext>
            </a:extLst>
          </p:cNvPr>
          <p:cNvSpPr txBox="1"/>
          <p:nvPr/>
        </p:nvSpPr>
        <p:spPr>
          <a:xfrm>
            <a:off x="8243046" y="4754235"/>
            <a:ext cx="1620221" cy="369332"/>
          </a:xfrm>
          <a:prstGeom prst="rect">
            <a:avLst/>
          </a:prstGeom>
          <a:noFill/>
        </p:spPr>
        <p:txBody>
          <a:bodyPr wrap="square" rtlCol="0">
            <a:spAutoFit/>
          </a:bodyPr>
          <a:lstStyle/>
          <a:p>
            <a:r>
              <a:rPr lang="en-US" b="1" dirty="0">
                <a:solidFill>
                  <a:srgbClr val="235AA7"/>
                </a:solidFill>
              </a:rPr>
              <a:t>Resilience </a:t>
            </a:r>
          </a:p>
        </p:txBody>
      </p:sp>
    </p:spTree>
    <p:extLst>
      <p:ext uri="{BB962C8B-B14F-4D97-AF65-F5344CB8AC3E}">
        <p14:creationId xmlns:p14="http://schemas.microsoft.com/office/powerpoint/2010/main" val="27427539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xagon 2">
            <a:extLst>
              <a:ext uri="{FF2B5EF4-FFF2-40B4-BE49-F238E27FC236}">
                <a16:creationId xmlns:a16="http://schemas.microsoft.com/office/drawing/2014/main" id="{29F7EF40-0319-6F2B-A050-6818C0D19C0F}"/>
              </a:ext>
            </a:extLst>
          </p:cNvPr>
          <p:cNvSpPr/>
          <p:nvPr/>
        </p:nvSpPr>
        <p:spPr>
          <a:xfrm rot="16200000">
            <a:off x="4080358" y="265701"/>
            <a:ext cx="1674957" cy="2173696"/>
          </a:xfrm>
          <a:prstGeom prst="hexagon">
            <a:avLst/>
          </a:prstGeom>
          <a:solidFill>
            <a:srgbClr val="3C498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solidFill>
                <a:schemeClr val="bg1"/>
              </a:solidFill>
            </a:endParaRPr>
          </a:p>
        </p:txBody>
      </p:sp>
      <p:sp>
        <p:nvSpPr>
          <p:cNvPr id="6" name="Hexagon 5">
            <a:extLst>
              <a:ext uri="{FF2B5EF4-FFF2-40B4-BE49-F238E27FC236}">
                <a16:creationId xmlns:a16="http://schemas.microsoft.com/office/drawing/2014/main" id="{14FD04E5-EBF5-DF2C-C5EA-3B104814BCD2}"/>
              </a:ext>
            </a:extLst>
          </p:cNvPr>
          <p:cNvSpPr/>
          <p:nvPr/>
        </p:nvSpPr>
        <p:spPr>
          <a:xfrm rot="16200000">
            <a:off x="4080356" y="3021728"/>
            <a:ext cx="1674957" cy="2173696"/>
          </a:xfrm>
          <a:prstGeom prst="hexagon">
            <a:avLst/>
          </a:prstGeom>
          <a:solidFill>
            <a:srgbClr val="3C498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solidFill>
                <a:schemeClr val="bg1"/>
              </a:solidFill>
            </a:endParaRPr>
          </a:p>
        </p:txBody>
      </p:sp>
      <p:sp>
        <p:nvSpPr>
          <p:cNvPr id="7" name="Hexagon 6">
            <a:extLst>
              <a:ext uri="{FF2B5EF4-FFF2-40B4-BE49-F238E27FC236}">
                <a16:creationId xmlns:a16="http://schemas.microsoft.com/office/drawing/2014/main" id="{7A579403-EFA7-115C-168C-65155ECBA02D}"/>
              </a:ext>
            </a:extLst>
          </p:cNvPr>
          <p:cNvSpPr/>
          <p:nvPr/>
        </p:nvSpPr>
        <p:spPr>
          <a:xfrm rot="16200000">
            <a:off x="6410303" y="278793"/>
            <a:ext cx="1674957" cy="2173696"/>
          </a:xfrm>
          <a:prstGeom prst="hexagon">
            <a:avLst/>
          </a:prstGeom>
          <a:solidFill>
            <a:srgbClr val="3C498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solidFill>
                <a:schemeClr val="bg1"/>
              </a:solidFill>
            </a:endParaRPr>
          </a:p>
        </p:txBody>
      </p:sp>
      <p:sp>
        <p:nvSpPr>
          <p:cNvPr id="8" name="Hexagon 7">
            <a:extLst>
              <a:ext uri="{FF2B5EF4-FFF2-40B4-BE49-F238E27FC236}">
                <a16:creationId xmlns:a16="http://schemas.microsoft.com/office/drawing/2014/main" id="{6598D260-AF2A-5DB9-D060-4F1528733768}"/>
              </a:ext>
            </a:extLst>
          </p:cNvPr>
          <p:cNvSpPr/>
          <p:nvPr/>
        </p:nvSpPr>
        <p:spPr>
          <a:xfrm rot="16200000">
            <a:off x="7575275" y="1643714"/>
            <a:ext cx="1674957" cy="2173696"/>
          </a:xfrm>
          <a:prstGeom prst="hexagon">
            <a:avLst/>
          </a:prstGeom>
          <a:solidFill>
            <a:srgbClr val="3C498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solidFill>
                <a:schemeClr val="bg1"/>
              </a:solidFill>
            </a:endParaRPr>
          </a:p>
        </p:txBody>
      </p:sp>
      <p:sp>
        <p:nvSpPr>
          <p:cNvPr id="9" name="Hexagon 8">
            <a:extLst>
              <a:ext uri="{FF2B5EF4-FFF2-40B4-BE49-F238E27FC236}">
                <a16:creationId xmlns:a16="http://schemas.microsoft.com/office/drawing/2014/main" id="{61F93B26-53C0-774C-5FE1-A6EC1BC25889}"/>
              </a:ext>
            </a:extLst>
          </p:cNvPr>
          <p:cNvSpPr/>
          <p:nvPr/>
        </p:nvSpPr>
        <p:spPr>
          <a:xfrm rot="16200000">
            <a:off x="5245329" y="1643714"/>
            <a:ext cx="1674957" cy="2173696"/>
          </a:xfrm>
          <a:prstGeom prst="hexagon">
            <a:avLst/>
          </a:prstGeom>
          <a:solidFill>
            <a:srgbClr val="3C498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solidFill>
                <a:schemeClr val="bg1"/>
              </a:solidFill>
            </a:endParaRPr>
          </a:p>
        </p:txBody>
      </p:sp>
      <p:sp>
        <p:nvSpPr>
          <p:cNvPr id="10" name="Hexagon 9">
            <a:extLst>
              <a:ext uri="{FF2B5EF4-FFF2-40B4-BE49-F238E27FC236}">
                <a16:creationId xmlns:a16="http://schemas.microsoft.com/office/drawing/2014/main" id="{7A968C34-BA86-AA36-07A7-9244F4FE24C1}"/>
              </a:ext>
            </a:extLst>
          </p:cNvPr>
          <p:cNvSpPr/>
          <p:nvPr/>
        </p:nvSpPr>
        <p:spPr>
          <a:xfrm rot="16200000">
            <a:off x="6410303" y="3021728"/>
            <a:ext cx="1674957" cy="2173696"/>
          </a:xfrm>
          <a:prstGeom prst="hexagon">
            <a:avLst/>
          </a:prstGeom>
          <a:solidFill>
            <a:srgbClr val="3C498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solidFill>
                <a:schemeClr val="bg1"/>
              </a:solidFill>
            </a:endParaRPr>
          </a:p>
        </p:txBody>
      </p:sp>
      <p:sp>
        <p:nvSpPr>
          <p:cNvPr id="11" name="Hexagon 10">
            <a:extLst>
              <a:ext uri="{FF2B5EF4-FFF2-40B4-BE49-F238E27FC236}">
                <a16:creationId xmlns:a16="http://schemas.microsoft.com/office/drawing/2014/main" id="{CFE2C5FE-F2BF-14ED-09AD-3DC3ED790044}"/>
              </a:ext>
            </a:extLst>
          </p:cNvPr>
          <p:cNvSpPr/>
          <p:nvPr/>
        </p:nvSpPr>
        <p:spPr>
          <a:xfrm rot="16200000">
            <a:off x="5245329" y="4399741"/>
            <a:ext cx="1674957" cy="2173696"/>
          </a:xfrm>
          <a:prstGeom prst="hexagon">
            <a:avLst/>
          </a:prstGeom>
          <a:solidFill>
            <a:srgbClr val="3C498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solidFill>
                <a:schemeClr val="bg1"/>
              </a:solidFill>
            </a:endParaRPr>
          </a:p>
        </p:txBody>
      </p:sp>
      <p:sp>
        <p:nvSpPr>
          <p:cNvPr id="12" name="Hexagon 11">
            <a:extLst>
              <a:ext uri="{FF2B5EF4-FFF2-40B4-BE49-F238E27FC236}">
                <a16:creationId xmlns:a16="http://schemas.microsoft.com/office/drawing/2014/main" id="{22215A4E-36AC-B62B-FD7B-526F8F1895C9}"/>
              </a:ext>
            </a:extLst>
          </p:cNvPr>
          <p:cNvSpPr/>
          <p:nvPr/>
        </p:nvSpPr>
        <p:spPr>
          <a:xfrm rot="16200000">
            <a:off x="7575275" y="4390549"/>
            <a:ext cx="1674957" cy="2173696"/>
          </a:xfrm>
          <a:prstGeom prst="hexagon">
            <a:avLst/>
          </a:prstGeom>
          <a:solidFill>
            <a:srgbClr val="3C498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solidFill>
                <a:schemeClr val="bg1"/>
              </a:solidFill>
            </a:endParaRPr>
          </a:p>
        </p:txBody>
      </p:sp>
      <p:sp>
        <p:nvSpPr>
          <p:cNvPr id="15" name="TextBox 14">
            <a:extLst>
              <a:ext uri="{FF2B5EF4-FFF2-40B4-BE49-F238E27FC236}">
                <a16:creationId xmlns:a16="http://schemas.microsoft.com/office/drawing/2014/main" id="{F24AA5E7-A234-F9D1-8497-D2BFCB5BC9BF}"/>
              </a:ext>
            </a:extLst>
          </p:cNvPr>
          <p:cNvSpPr txBox="1"/>
          <p:nvPr/>
        </p:nvSpPr>
        <p:spPr>
          <a:xfrm>
            <a:off x="4209761" y="1029383"/>
            <a:ext cx="1416145" cy="646331"/>
          </a:xfrm>
          <a:prstGeom prst="rect">
            <a:avLst/>
          </a:prstGeom>
          <a:noFill/>
        </p:spPr>
        <p:txBody>
          <a:bodyPr wrap="square" lIns="0" tIns="0" rIns="0" bIns="0" rtlCol="0" anchor="ctr" anchorCtr="0">
            <a:noAutofit/>
          </a:bodyPr>
          <a:lstStyle/>
          <a:p>
            <a:pPr lvl="0" algn="ctr">
              <a:lnSpc>
                <a:spcPts val="1800"/>
              </a:lnSpc>
            </a:pPr>
            <a:r>
              <a:rPr lang="en-US" sz="1800" b="1" dirty="0">
                <a:solidFill>
                  <a:schemeClr val="bg1"/>
                </a:solidFill>
              </a:rPr>
              <a:t>Augment </a:t>
            </a:r>
          </a:p>
          <a:p>
            <a:pPr lvl="0" algn="ctr">
              <a:lnSpc>
                <a:spcPts val="1800"/>
              </a:lnSpc>
            </a:pPr>
            <a:r>
              <a:rPr lang="en-US" sz="1800" b="1" dirty="0">
                <a:solidFill>
                  <a:schemeClr val="bg1"/>
                </a:solidFill>
              </a:rPr>
              <a:t>Capacity</a:t>
            </a:r>
            <a:endParaRPr lang="en-US" sz="1800" dirty="0">
              <a:solidFill>
                <a:schemeClr val="bg1"/>
              </a:solidFill>
            </a:endParaRPr>
          </a:p>
        </p:txBody>
      </p:sp>
      <p:sp>
        <p:nvSpPr>
          <p:cNvPr id="16" name="TextBox 15">
            <a:extLst>
              <a:ext uri="{FF2B5EF4-FFF2-40B4-BE49-F238E27FC236}">
                <a16:creationId xmlns:a16="http://schemas.microsoft.com/office/drawing/2014/main" id="{EFD0625F-1D65-1DAA-CF1C-2FC471533BE4}"/>
              </a:ext>
            </a:extLst>
          </p:cNvPr>
          <p:cNvSpPr txBox="1"/>
          <p:nvPr/>
        </p:nvSpPr>
        <p:spPr>
          <a:xfrm>
            <a:off x="6339683" y="868980"/>
            <a:ext cx="1816195" cy="1024103"/>
          </a:xfrm>
          <a:prstGeom prst="rect">
            <a:avLst/>
          </a:prstGeom>
          <a:noFill/>
        </p:spPr>
        <p:txBody>
          <a:bodyPr wrap="square" lIns="0" tIns="0" rIns="0" bIns="0" rtlCol="0" anchor="ctr" anchorCtr="0">
            <a:noAutofit/>
          </a:bodyPr>
          <a:lstStyle/>
          <a:p>
            <a:pPr lvl="0" algn="ctr">
              <a:lnSpc>
                <a:spcPts val="1800"/>
              </a:lnSpc>
            </a:pPr>
            <a:r>
              <a:rPr lang="en-US" sz="1800" b="1" dirty="0">
                <a:solidFill>
                  <a:schemeClr val="bg1"/>
                </a:solidFill>
              </a:rPr>
              <a:t>Grant Writing </a:t>
            </a:r>
            <a:br>
              <a:rPr lang="en-US" sz="1800" b="1" dirty="0">
                <a:solidFill>
                  <a:schemeClr val="bg1"/>
                </a:solidFill>
              </a:rPr>
            </a:br>
            <a:r>
              <a:rPr lang="en-US" sz="1800" b="1" dirty="0">
                <a:solidFill>
                  <a:schemeClr val="bg1"/>
                </a:solidFill>
              </a:rPr>
              <a:t>and Project Management</a:t>
            </a:r>
          </a:p>
        </p:txBody>
      </p:sp>
      <p:sp>
        <p:nvSpPr>
          <p:cNvPr id="31" name="TextBox 30">
            <a:extLst>
              <a:ext uri="{FF2B5EF4-FFF2-40B4-BE49-F238E27FC236}">
                <a16:creationId xmlns:a16="http://schemas.microsoft.com/office/drawing/2014/main" id="{2166E67D-8309-EE96-978C-E979B6E38F24}"/>
              </a:ext>
            </a:extLst>
          </p:cNvPr>
          <p:cNvSpPr txBox="1"/>
          <p:nvPr/>
        </p:nvSpPr>
        <p:spPr>
          <a:xfrm>
            <a:off x="5295662" y="2385755"/>
            <a:ext cx="1613140" cy="646331"/>
          </a:xfrm>
          <a:prstGeom prst="rect">
            <a:avLst/>
          </a:prstGeom>
          <a:noFill/>
        </p:spPr>
        <p:txBody>
          <a:bodyPr wrap="square" lIns="0" tIns="0" rIns="0" bIns="0" rtlCol="0" anchor="ctr" anchorCtr="0">
            <a:noAutofit/>
          </a:bodyPr>
          <a:lstStyle/>
          <a:p>
            <a:pPr algn="ctr">
              <a:lnSpc>
                <a:spcPts val="1800"/>
              </a:lnSpc>
            </a:pPr>
            <a:r>
              <a:rPr lang="en-US" b="1" dirty="0">
                <a:solidFill>
                  <a:schemeClr val="bg1"/>
                </a:solidFill>
              </a:rPr>
              <a:t>Increase Competitiveness</a:t>
            </a:r>
          </a:p>
        </p:txBody>
      </p:sp>
      <p:sp>
        <p:nvSpPr>
          <p:cNvPr id="36" name="TextBox 35">
            <a:extLst>
              <a:ext uri="{FF2B5EF4-FFF2-40B4-BE49-F238E27FC236}">
                <a16:creationId xmlns:a16="http://schemas.microsoft.com/office/drawing/2014/main" id="{E929B15A-5BE9-9531-8765-6483DE24D09B}"/>
              </a:ext>
            </a:extLst>
          </p:cNvPr>
          <p:cNvSpPr txBox="1"/>
          <p:nvPr/>
        </p:nvSpPr>
        <p:spPr>
          <a:xfrm>
            <a:off x="7564335" y="2411993"/>
            <a:ext cx="1696835" cy="646331"/>
          </a:xfrm>
          <a:prstGeom prst="rect">
            <a:avLst/>
          </a:prstGeom>
          <a:noFill/>
        </p:spPr>
        <p:txBody>
          <a:bodyPr wrap="square" lIns="0" tIns="0" rIns="0" bIns="0" rtlCol="0" anchor="ctr" anchorCtr="0">
            <a:noAutofit/>
          </a:bodyPr>
          <a:lstStyle/>
          <a:p>
            <a:pPr algn="ctr">
              <a:lnSpc>
                <a:spcPts val="1800"/>
              </a:lnSpc>
            </a:pPr>
            <a:r>
              <a:rPr lang="en-US" b="1" dirty="0">
                <a:solidFill>
                  <a:schemeClr val="bg1"/>
                </a:solidFill>
              </a:rPr>
              <a:t>Bundle Projects and Data </a:t>
            </a:r>
          </a:p>
        </p:txBody>
      </p:sp>
      <p:sp>
        <p:nvSpPr>
          <p:cNvPr id="37" name="TextBox 36">
            <a:extLst>
              <a:ext uri="{FF2B5EF4-FFF2-40B4-BE49-F238E27FC236}">
                <a16:creationId xmlns:a16="http://schemas.microsoft.com/office/drawing/2014/main" id="{FA88B304-82BB-0713-60E6-7F7D471A45DA}"/>
              </a:ext>
            </a:extLst>
          </p:cNvPr>
          <p:cNvSpPr txBox="1"/>
          <p:nvPr/>
        </p:nvSpPr>
        <p:spPr>
          <a:xfrm>
            <a:off x="4209761" y="3760124"/>
            <a:ext cx="1416145" cy="646331"/>
          </a:xfrm>
          <a:prstGeom prst="rect">
            <a:avLst/>
          </a:prstGeom>
          <a:noFill/>
        </p:spPr>
        <p:txBody>
          <a:bodyPr wrap="square" lIns="0" tIns="0" rIns="0" bIns="0" rtlCol="0" anchor="ctr" anchorCtr="0">
            <a:noAutofit/>
          </a:bodyPr>
          <a:lstStyle/>
          <a:p>
            <a:pPr algn="ctr">
              <a:lnSpc>
                <a:spcPts val="1800"/>
              </a:lnSpc>
            </a:pPr>
            <a:r>
              <a:rPr lang="en-US" b="1" dirty="0">
                <a:solidFill>
                  <a:schemeClr val="bg1"/>
                </a:solidFill>
              </a:rPr>
              <a:t>Improve Community Conditions</a:t>
            </a:r>
          </a:p>
        </p:txBody>
      </p:sp>
      <p:sp>
        <p:nvSpPr>
          <p:cNvPr id="38" name="TextBox 37">
            <a:extLst>
              <a:ext uri="{FF2B5EF4-FFF2-40B4-BE49-F238E27FC236}">
                <a16:creationId xmlns:a16="http://schemas.microsoft.com/office/drawing/2014/main" id="{2F39A51B-49F4-ABF9-E1ED-FA6205A35337}"/>
              </a:ext>
            </a:extLst>
          </p:cNvPr>
          <p:cNvSpPr txBox="1"/>
          <p:nvPr/>
        </p:nvSpPr>
        <p:spPr>
          <a:xfrm>
            <a:off x="6539707" y="3760124"/>
            <a:ext cx="1416145" cy="646331"/>
          </a:xfrm>
          <a:prstGeom prst="rect">
            <a:avLst/>
          </a:prstGeom>
          <a:noFill/>
        </p:spPr>
        <p:txBody>
          <a:bodyPr wrap="square" lIns="0" tIns="0" rIns="0" bIns="0" rtlCol="0" anchor="ctr" anchorCtr="0">
            <a:noAutofit/>
          </a:bodyPr>
          <a:lstStyle/>
          <a:p>
            <a:pPr algn="ctr">
              <a:lnSpc>
                <a:spcPts val="1800"/>
              </a:lnSpc>
            </a:pPr>
            <a:r>
              <a:rPr lang="en-US" b="1" dirty="0">
                <a:solidFill>
                  <a:schemeClr val="bg1"/>
                </a:solidFill>
              </a:rPr>
              <a:t>Deliver Funding and Projects</a:t>
            </a:r>
          </a:p>
        </p:txBody>
      </p:sp>
      <p:sp>
        <p:nvSpPr>
          <p:cNvPr id="39" name="TextBox 38">
            <a:extLst>
              <a:ext uri="{FF2B5EF4-FFF2-40B4-BE49-F238E27FC236}">
                <a16:creationId xmlns:a16="http://schemas.microsoft.com/office/drawing/2014/main" id="{82328F84-2C52-EF01-C595-2729B4DA42D6}"/>
              </a:ext>
            </a:extLst>
          </p:cNvPr>
          <p:cNvSpPr txBox="1"/>
          <p:nvPr/>
        </p:nvSpPr>
        <p:spPr>
          <a:xfrm>
            <a:off x="5374734" y="5124514"/>
            <a:ext cx="1416145" cy="646331"/>
          </a:xfrm>
          <a:prstGeom prst="rect">
            <a:avLst/>
          </a:prstGeom>
          <a:noFill/>
        </p:spPr>
        <p:txBody>
          <a:bodyPr wrap="square" lIns="0" tIns="0" rIns="0" bIns="0" rtlCol="0" anchor="ctr" anchorCtr="0">
            <a:noAutofit/>
          </a:bodyPr>
          <a:lstStyle/>
          <a:p>
            <a:pPr algn="ctr">
              <a:lnSpc>
                <a:spcPts val="1800"/>
              </a:lnSpc>
            </a:pPr>
            <a:r>
              <a:rPr lang="en-US" b="1" dirty="0">
                <a:solidFill>
                  <a:schemeClr val="bg1"/>
                </a:solidFill>
              </a:rPr>
              <a:t>Strengthen Local Governments</a:t>
            </a:r>
          </a:p>
        </p:txBody>
      </p:sp>
      <p:sp>
        <p:nvSpPr>
          <p:cNvPr id="40" name="TextBox 39">
            <a:extLst>
              <a:ext uri="{FF2B5EF4-FFF2-40B4-BE49-F238E27FC236}">
                <a16:creationId xmlns:a16="http://schemas.microsoft.com/office/drawing/2014/main" id="{2D9E04AB-E91A-43CD-C4CB-C8C876FEE784}"/>
              </a:ext>
            </a:extLst>
          </p:cNvPr>
          <p:cNvSpPr txBox="1"/>
          <p:nvPr/>
        </p:nvSpPr>
        <p:spPr>
          <a:xfrm>
            <a:off x="7704679" y="5111638"/>
            <a:ext cx="1416145" cy="646331"/>
          </a:xfrm>
          <a:prstGeom prst="rect">
            <a:avLst/>
          </a:prstGeom>
          <a:noFill/>
        </p:spPr>
        <p:txBody>
          <a:bodyPr wrap="square" lIns="0" tIns="0" rIns="0" bIns="0" rtlCol="0" anchor="ctr" anchorCtr="0">
            <a:noAutofit/>
          </a:bodyPr>
          <a:lstStyle/>
          <a:p>
            <a:pPr algn="ctr">
              <a:lnSpc>
                <a:spcPts val="1800"/>
              </a:lnSpc>
            </a:pPr>
            <a:r>
              <a:rPr lang="en-US" b="1" dirty="0">
                <a:solidFill>
                  <a:schemeClr val="bg1"/>
                </a:solidFill>
              </a:rPr>
              <a:t>Connect to Tools and Services</a:t>
            </a:r>
          </a:p>
        </p:txBody>
      </p:sp>
      <p:sp>
        <p:nvSpPr>
          <p:cNvPr id="2" name="Rectangle 1">
            <a:extLst>
              <a:ext uri="{FF2B5EF4-FFF2-40B4-BE49-F238E27FC236}">
                <a16:creationId xmlns:a16="http://schemas.microsoft.com/office/drawing/2014/main" id="{E5B41986-09EA-CDF4-BD32-397212C60557}"/>
              </a:ext>
            </a:extLst>
          </p:cNvPr>
          <p:cNvSpPr/>
          <p:nvPr/>
        </p:nvSpPr>
        <p:spPr>
          <a:xfrm rot="5400000">
            <a:off x="-2707733" y="2702467"/>
            <a:ext cx="6857998" cy="1453068"/>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0D0D647-A3DE-97D4-8FAD-A2F4F34CCC23}"/>
              </a:ext>
            </a:extLst>
          </p:cNvPr>
          <p:cNvSpPr txBox="1"/>
          <p:nvPr/>
        </p:nvSpPr>
        <p:spPr>
          <a:xfrm rot="5400000">
            <a:off x="-1008651" y="3787965"/>
            <a:ext cx="3467104" cy="692248"/>
          </a:xfrm>
          <a:prstGeom prst="rect">
            <a:avLst/>
          </a:prstGeom>
          <a:noFill/>
        </p:spPr>
        <p:txBody>
          <a:bodyPr wrap="square" lIns="0" tIns="0" rIns="0" bIns="0" rtlCol="0" anchor="ctr" anchorCtr="0">
            <a:noAutofit/>
          </a:bodyPr>
          <a:lstStyle/>
          <a:p>
            <a:r>
              <a:rPr lang="en-US" sz="3200" b="1" spc="200" dirty="0">
                <a:solidFill>
                  <a:schemeClr val="bg1"/>
                </a:solidFill>
              </a:rPr>
              <a:t> OUR APPROACH</a:t>
            </a:r>
          </a:p>
        </p:txBody>
      </p:sp>
      <p:pic>
        <p:nvPicPr>
          <p:cNvPr id="14" name="Picture 13" descr="A logo with white dots and lines&#10;&#10;Description automatically generated">
            <a:extLst>
              <a:ext uri="{FF2B5EF4-FFF2-40B4-BE49-F238E27FC236}">
                <a16:creationId xmlns:a16="http://schemas.microsoft.com/office/drawing/2014/main" id="{6AEC9D74-E8B7-EC7A-8CC1-E47AD8675BC0}"/>
              </a:ext>
            </a:extLst>
          </p:cNvPr>
          <p:cNvPicPr>
            <a:picLocks noChangeAspect="1"/>
          </p:cNvPicPr>
          <p:nvPr/>
        </p:nvPicPr>
        <p:blipFill>
          <a:blip r:embed="rId3"/>
          <a:stretch>
            <a:fillRect/>
          </a:stretch>
        </p:blipFill>
        <p:spPr>
          <a:xfrm>
            <a:off x="155410" y="147139"/>
            <a:ext cx="1124478" cy="1288439"/>
          </a:xfrm>
          <a:prstGeom prst="rect">
            <a:avLst/>
          </a:prstGeom>
        </p:spPr>
      </p:pic>
    </p:spTree>
    <p:extLst>
      <p:ext uri="{BB962C8B-B14F-4D97-AF65-F5344CB8AC3E}">
        <p14:creationId xmlns:p14="http://schemas.microsoft.com/office/powerpoint/2010/main" val="392012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D2D016FE-D2A1-F2F7-1E25-CC7690643B92}"/>
              </a:ext>
            </a:extLst>
          </p:cNvPr>
          <p:cNvSpPr/>
          <p:nvPr/>
        </p:nvSpPr>
        <p:spPr>
          <a:xfrm>
            <a:off x="3712368" y="645318"/>
            <a:ext cx="5618163" cy="5618163"/>
          </a:xfrm>
          <a:custGeom>
            <a:avLst/>
            <a:gdLst>
              <a:gd name="connsiteX0" fmla="*/ 0 w 5618163"/>
              <a:gd name="connsiteY0" fmla="*/ 2809082 h 5618163"/>
              <a:gd name="connsiteX1" fmla="*/ 2809082 w 5618163"/>
              <a:gd name="connsiteY1" fmla="*/ 0 h 5618163"/>
              <a:gd name="connsiteX2" fmla="*/ 5618164 w 5618163"/>
              <a:gd name="connsiteY2" fmla="*/ 2809082 h 5618163"/>
              <a:gd name="connsiteX3" fmla="*/ 2809082 w 5618163"/>
              <a:gd name="connsiteY3" fmla="*/ 5618164 h 5618163"/>
              <a:gd name="connsiteX4" fmla="*/ 0 w 5618163"/>
              <a:gd name="connsiteY4" fmla="*/ 2809082 h 5618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8163" h="5618163">
                <a:moveTo>
                  <a:pt x="0" y="2809082"/>
                </a:moveTo>
                <a:cubicBezTo>
                  <a:pt x="0" y="1257669"/>
                  <a:pt x="1257669" y="0"/>
                  <a:pt x="2809082" y="0"/>
                </a:cubicBezTo>
                <a:cubicBezTo>
                  <a:pt x="4360495" y="0"/>
                  <a:pt x="5618164" y="1257669"/>
                  <a:pt x="5618164" y="2809082"/>
                </a:cubicBezTo>
                <a:cubicBezTo>
                  <a:pt x="5618164" y="4360495"/>
                  <a:pt x="4360495" y="5618164"/>
                  <a:pt x="2809082" y="5618164"/>
                </a:cubicBezTo>
                <a:cubicBezTo>
                  <a:pt x="1257669" y="5618164"/>
                  <a:pt x="0" y="4360495"/>
                  <a:pt x="0" y="2809082"/>
                </a:cubicBezTo>
                <a:close/>
              </a:path>
            </a:pathLst>
          </a:custGeom>
          <a:solidFill>
            <a:srgbClr val="235AA7"/>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23230" tIns="380476" rIns="2123231" bIns="4594099" numCol="1" spcCol="1270" anchor="ctr" anchorCtr="0">
            <a:noAutofit/>
          </a:bodyPr>
          <a:lstStyle/>
          <a:p>
            <a:pPr marL="0" lvl="0" indent="0" algn="ctr" defTabSz="622300">
              <a:lnSpc>
                <a:spcPct val="90000"/>
              </a:lnSpc>
              <a:spcBef>
                <a:spcPct val="0"/>
              </a:spcBef>
              <a:spcAft>
                <a:spcPct val="35000"/>
              </a:spcAft>
              <a:buNone/>
            </a:pPr>
            <a:endParaRPr lang="en-US" sz="1400" kern="1200" dirty="0"/>
          </a:p>
        </p:txBody>
      </p:sp>
      <p:sp>
        <p:nvSpPr>
          <p:cNvPr id="19" name="Freeform 18">
            <a:extLst>
              <a:ext uri="{FF2B5EF4-FFF2-40B4-BE49-F238E27FC236}">
                <a16:creationId xmlns:a16="http://schemas.microsoft.com/office/drawing/2014/main" id="{0080A12F-7A2F-5E42-4D0A-4A743F24FF58}"/>
              </a:ext>
            </a:extLst>
          </p:cNvPr>
          <p:cNvSpPr/>
          <p:nvPr/>
        </p:nvSpPr>
        <p:spPr>
          <a:xfrm>
            <a:off x="4274184" y="1768950"/>
            <a:ext cx="4494530" cy="4494530"/>
          </a:xfrm>
          <a:custGeom>
            <a:avLst/>
            <a:gdLst>
              <a:gd name="connsiteX0" fmla="*/ 0 w 4494530"/>
              <a:gd name="connsiteY0" fmla="*/ 2247265 h 4494530"/>
              <a:gd name="connsiteX1" fmla="*/ 2247265 w 4494530"/>
              <a:gd name="connsiteY1" fmla="*/ 0 h 4494530"/>
              <a:gd name="connsiteX2" fmla="*/ 4494530 w 4494530"/>
              <a:gd name="connsiteY2" fmla="*/ 2247265 h 4494530"/>
              <a:gd name="connsiteX3" fmla="*/ 2247265 w 4494530"/>
              <a:gd name="connsiteY3" fmla="*/ 4494530 h 4494530"/>
              <a:gd name="connsiteX4" fmla="*/ 0 w 4494530"/>
              <a:gd name="connsiteY4" fmla="*/ 2247265 h 4494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94530" h="4494530">
                <a:moveTo>
                  <a:pt x="0" y="2247265"/>
                </a:moveTo>
                <a:cubicBezTo>
                  <a:pt x="0" y="1006135"/>
                  <a:pt x="1006135" y="0"/>
                  <a:pt x="2247265" y="0"/>
                </a:cubicBezTo>
                <a:cubicBezTo>
                  <a:pt x="3488395" y="0"/>
                  <a:pt x="4494530" y="1006135"/>
                  <a:pt x="4494530" y="2247265"/>
                </a:cubicBezTo>
                <a:cubicBezTo>
                  <a:pt x="4494530" y="3488395"/>
                  <a:pt x="3488395" y="4494530"/>
                  <a:pt x="2247265" y="4494530"/>
                </a:cubicBezTo>
                <a:cubicBezTo>
                  <a:pt x="1006135" y="4494530"/>
                  <a:pt x="0" y="3488395"/>
                  <a:pt x="0" y="2247265"/>
                </a:cubicBezTo>
                <a:close/>
              </a:path>
            </a:pathLst>
          </a:custGeom>
          <a:solidFill>
            <a:srgbClr val="F3B058"/>
          </a:solidFill>
          <a:ln w="63500"/>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61414" tIns="369240" rIns="1561414" bIns="3515411" numCol="1" spcCol="1270" anchor="ctr" anchorCtr="0">
            <a:noAutofit/>
          </a:bodyPr>
          <a:lstStyle/>
          <a:p>
            <a:pPr marL="0" lvl="0" indent="0" algn="ctr" defTabSz="622300">
              <a:lnSpc>
                <a:spcPct val="90000"/>
              </a:lnSpc>
              <a:spcBef>
                <a:spcPct val="0"/>
              </a:spcBef>
              <a:spcAft>
                <a:spcPct val="35000"/>
              </a:spcAft>
              <a:buNone/>
            </a:pPr>
            <a:endParaRPr lang="en-US" sz="1400" kern="1200" dirty="0"/>
          </a:p>
        </p:txBody>
      </p:sp>
      <p:sp>
        <p:nvSpPr>
          <p:cNvPr id="20" name="Freeform 19">
            <a:extLst>
              <a:ext uri="{FF2B5EF4-FFF2-40B4-BE49-F238E27FC236}">
                <a16:creationId xmlns:a16="http://schemas.microsoft.com/office/drawing/2014/main" id="{DF4A6C1C-B327-F873-BEA1-29ED23B1956C}"/>
              </a:ext>
            </a:extLst>
          </p:cNvPr>
          <p:cNvSpPr/>
          <p:nvPr/>
        </p:nvSpPr>
        <p:spPr>
          <a:xfrm>
            <a:off x="4836001" y="2892583"/>
            <a:ext cx="3370897" cy="3370897"/>
          </a:xfrm>
          <a:custGeom>
            <a:avLst/>
            <a:gdLst>
              <a:gd name="connsiteX0" fmla="*/ 0 w 3370897"/>
              <a:gd name="connsiteY0" fmla="*/ 1685449 h 3370897"/>
              <a:gd name="connsiteX1" fmla="*/ 1685449 w 3370897"/>
              <a:gd name="connsiteY1" fmla="*/ 0 h 3370897"/>
              <a:gd name="connsiteX2" fmla="*/ 3370898 w 3370897"/>
              <a:gd name="connsiteY2" fmla="*/ 1685449 h 3370897"/>
              <a:gd name="connsiteX3" fmla="*/ 1685449 w 3370897"/>
              <a:gd name="connsiteY3" fmla="*/ 3370898 h 3370897"/>
              <a:gd name="connsiteX4" fmla="*/ 0 w 3370897"/>
              <a:gd name="connsiteY4" fmla="*/ 1685449 h 3370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0897" h="3370897">
                <a:moveTo>
                  <a:pt x="0" y="1685449"/>
                </a:moveTo>
                <a:cubicBezTo>
                  <a:pt x="0" y="754601"/>
                  <a:pt x="754601" y="0"/>
                  <a:pt x="1685449" y="0"/>
                </a:cubicBezTo>
                <a:cubicBezTo>
                  <a:pt x="2616297" y="0"/>
                  <a:pt x="3370898" y="754601"/>
                  <a:pt x="3370898" y="1685449"/>
                </a:cubicBezTo>
                <a:cubicBezTo>
                  <a:pt x="3370898" y="2616297"/>
                  <a:pt x="2616297" y="3370898"/>
                  <a:pt x="1685449" y="3370898"/>
                </a:cubicBezTo>
                <a:cubicBezTo>
                  <a:pt x="754601" y="3370898"/>
                  <a:pt x="0" y="2616297"/>
                  <a:pt x="0" y="1685449"/>
                </a:cubicBezTo>
                <a:close/>
              </a:path>
            </a:pathLst>
          </a:custGeom>
          <a:solidFill>
            <a:schemeClr val="bg2">
              <a:lumMod val="50000"/>
            </a:schemeClr>
          </a:solidFill>
          <a:ln w="63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Cohort Support</a:t>
            </a:r>
          </a:p>
        </p:txBody>
      </p:sp>
      <p:sp>
        <p:nvSpPr>
          <p:cNvPr id="21" name="Freeform 20">
            <a:extLst>
              <a:ext uri="{FF2B5EF4-FFF2-40B4-BE49-F238E27FC236}">
                <a16:creationId xmlns:a16="http://schemas.microsoft.com/office/drawing/2014/main" id="{C025D3F5-3D04-4927-43E8-E1448B41744E}"/>
              </a:ext>
            </a:extLst>
          </p:cNvPr>
          <p:cNvSpPr/>
          <p:nvPr/>
        </p:nvSpPr>
        <p:spPr>
          <a:xfrm>
            <a:off x="5397817" y="4016215"/>
            <a:ext cx="2247265" cy="2247265"/>
          </a:xfrm>
          <a:custGeom>
            <a:avLst/>
            <a:gdLst>
              <a:gd name="connsiteX0" fmla="*/ 0 w 2247265"/>
              <a:gd name="connsiteY0" fmla="*/ 1123633 h 2247265"/>
              <a:gd name="connsiteX1" fmla="*/ 1123633 w 2247265"/>
              <a:gd name="connsiteY1" fmla="*/ 0 h 2247265"/>
              <a:gd name="connsiteX2" fmla="*/ 2247266 w 2247265"/>
              <a:gd name="connsiteY2" fmla="*/ 1123633 h 2247265"/>
              <a:gd name="connsiteX3" fmla="*/ 1123633 w 2247265"/>
              <a:gd name="connsiteY3" fmla="*/ 2247266 h 2247265"/>
              <a:gd name="connsiteX4" fmla="*/ 0 w 2247265"/>
              <a:gd name="connsiteY4" fmla="*/ 1123633 h 2247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7265" h="2247265">
                <a:moveTo>
                  <a:pt x="0" y="1123633"/>
                </a:moveTo>
                <a:cubicBezTo>
                  <a:pt x="0" y="503068"/>
                  <a:pt x="503068" y="0"/>
                  <a:pt x="1123633" y="0"/>
                </a:cubicBezTo>
                <a:cubicBezTo>
                  <a:pt x="1744198" y="0"/>
                  <a:pt x="2247266" y="503068"/>
                  <a:pt x="2247266" y="1123633"/>
                </a:cubicBezTo>
                <a:cubicBezTo>
                  <a:pt x="2247266" y="1744198"/>
                  <a:pt x="1744198" y="2247266"/>
                  <a:pt x="1123633" y="2247266"/>
                </a:cubicBezTo>
                <a:cubicBezTo>
                  <a:pt x="503068" y="2247266"/>
                  <a:pt x="0" y="1744198"/>
                  <a:pt x="0" y="1123633"/>
                </a:cubicBezTo>
                <a:close/>
              </a:path>
            </a:pathLst>
          </a:custGeom>
          <a:ln w="63500"/>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428672" tIns="661385" rIns="428673" bIns="661384" numCol="1" spcCol="1270" anchor="ctr" anchorCtr="0">
            <a:noAutofit/>
          </a:bodyPr>
          <a:lstStyle/>
          <a:p>
            <a:pPr marL="0" lvl="0" indent="0" algn="ctr" defTabSz="622300">
              <a:lnSpc>
                <a:spcPct val="90000"/>
              </a:lnSpc>
              <a:spcBef>
                <a:spcPct val="0"/>
              </a:spcBef>
              <a:spcAft>
                <a:spcPct val="35000"/>
              </a:spcAft>
              <a:buNone/>
            </a:pPr>
            <a:endParaRPr lang="en-US" sz="1400" kern="1200" dirty="0"/>
          </a:p>
        </p:txBody>
      </p:sp>
      <p:pic>
        <p:nvPicPr>
          <p:cNvPr id="24" name="Picture 23">
            <a:extLst>
              <a:ext uri="{FF2B5EF4-FFF2-40B4-BE49-F238E27FC236}">
                <a16:creationId xmlns:a16="http://schemas.microsoft.com/office/drawing/2014/main" id="{9E18E0EB-FE2D-AC60-BD52-913A9ABC3807}"/>
              </a:ext>
            </a:extLst>
          </p:cNvPr>
          <p:cNvPicPr>
            <a:picLocks noChangeAspect="1"/>
          </p:cNvPicPr>
          <p:nvPr/>
        </p:nvPicPr>
        <p:blipFill>
          <a:blip r:embed="rId3"/>
          <a:stretch>
            <a:fillRect/>
          </a:stretch>
        </p:blipFill>
        <p:spPr>
          <a:xfrm>
            <a:off x="5867399" y="4368481"/>
            <a:ext cx="1308100" cy="419100"/>
          </a:xfrm>
          <a:prstGeom prst="rect">
            <a:avLst/>
          </a:prstGeom>
        </p:spPr>
      </p:pic>
      <p:pic>
        <p:nvPicPr>
          <p:cNvPr id="17" name="Picture 16">
            <a:extLst>
              <a:ext uri="{FF2B5EF4-FFF2-40B4-BE49-F238E27FC236}">
                <a16:creationId xmlns:a16="http://schemas.microsoft.com/office/drawing/2014/main" id="{FC42192A-F37E-B42A-AD4E-E180E270FAD1}"/>
              </a:ext>
            </a:extLst>
          </p:cNvPr>
          <p:cNvPicPr>
            <a:picLocks noChangeAspect="1"/>
          </p:cNvPicPr>
          <p:nvPr/>
        </p:nvPicPr>
        <p:blipFill>
          <a:blip r:embed="rId4"/>
          <a:stretch>
            <a:fillRect/>
          </a:stretch>
        </p:blipFill>
        <p:spPr>
          <a:xfrm>
            <a:off x="5816599" y="3354653"/>
            <a:ext cx="1409700" cy="368300"/>
          </a:xfrm>
          <a:prstGeom prst="rect">
            <a:avLst/>
          </a:prstGeom>
        </p:spPr>
      </p:pic>
      <p:pic>
        <p:nvPicPr>
          <p:cNvPr id="26" name="Picture 25">
            <a:extLst>
              <a:ext uri="{FF2B5EF4-FFF2-40B4-BE49-F238E27FC236}">
                <a16:creationId xmlns:a16="http://schemas.microsoft.com/office/drawing/2014/main" id="{4EC3E161-E163-E106-38F5-B7397453378F}"/>
              </a:ext>
            </a:extLst>
          </p:cNvPr>
          <p:cNvPicPr>
            <a:picLocks noChangeAspect="1"/>
          </p:cNvPicPr>
          <p:nvPr/>
        </p:nvPicPr>
        <p:blipFill>
          <a:blip r:embed="rId5"/>
          <a:stretch>
            <a:fillRect/>
          </a:stretch>
        </p:blipFill>
        <p:spPr>
          <a:xfrm>
            <a:off x="5099049" y="2251092"/>
            <a:ext cx="2844800" cy="774700"/>
          </a:xfrm>
          <a:prstGeom prst="rect">
            <a:avLst/>
          </a:prstGeom>
        </p:spPr>
      </p:pic>
      <p:pic>
        <p:nvPicPr>
          <p:cNvPr id="29" name="Picture 28">
            <a:extLst>
              <a:ext uri="{FF2B5EF4-FFF2-40B4-BE49-F238E27FC236}">
                <a16:creationId xmlns:a16="http://schemas.microsoft.com/office/drawing/2014/main" id="{ACAF8FF0-67AC-5B39-4051-712C3DDDCAED}"/>
              </a:ext>
            </a:extLst>
          </p:cNvPr>
          <p:cNvPicPr>
            <a:picLocks noChangeAspect="1"/>
          </p:cNvPicPr>
          <p:nvPr/>
        </p:nvPicPr>
        <p:blipFill>
          <a:blip r:embed="rId6"/>
          <a:stretch>
            <a:fillRect/>
          </a:stretch>
        </p:blipFill>
        <p:spPr>
          <a:xfrm>
            <a:off x="5003799" y="1064646"/>
            <a:ext cx="3035300" cy="711200"/>
          </a:xfrm>
          <a:prstGeom prst="rect">
            <a:avLst/>
          </a:prstGeom>
        </p:spPr>
      </p:pic>
      <p:sp>
        <p:nvSpPr>
          <p:cNvPr id="2" name="Rectangle 1">
            <a:extLst>
              <a:ext uri="{FF2B5EF4-FFF2-40B4-BE49-F238E27FC236}">
                <a16:creationId xmlns:a16="http://schemas.microsoft.com/office/drawing/2014/main" id="{5049E3CB-5646-4D52-27CA-4DC69E8B111F}"/>
              </a:ext>
            </a:extLst>
          </p:cNvPr>
          <p:cNvSpPr/>
          <p:nvPr/>
        </p:nvSpPr>
        <p:spPr>
          <a:xfrm rot="5400000">
            <a:off x="-2707733" y="2702467"/>
            <a:ext cx="6857998" cy="1453068"/>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255B193-FE7C-606F-80F4-330747EFF128}"/>
              </a:ext>
            </a:extLst>
          </p:cNvPr>
          <p:cNvSpPr txBox="1"/>
          <p:nvPr/>
        </p:nvSpPr>
        <p:spPr>
          <a:xfrm rot="5400000">
            <a:off x="-924895" y="3748120"/>
            <a:ext cx="3292321" cy="692248"/>
          </a:xfrm>
          <a:prstGeom prst="rect">
            <a:avLst/>
          </a:prstGeom>
          <a:noFill/>
        </p:spPr>
        <p:txBody>
          <a:bodyPr wrap="square" lIns="0" tIns="0" rIns="0" bIns="0" rtlCol="0" anchor="ctr" anchorCtr="0">
            <a:noAutofit/>
          </a:bodyPr>
          <a:lstStyle/>
          <a:p>
            <a:r>
              <a:rPr lang="en-US" sz="3200" b="1" spc="200" dirty="0">
                <a:solidFill>
                  <a:schemeClr val="bg1"/>
                </a:solidFill>
              </a:rPr>
              <a:t>OUR IMPACT</a:t>
            </a:r>
          </a:p>
        </p:txBody>
      </p:sp>
      <p:pic>
        <p:nvPicPr>
          <p:cNvPr id="4" name="Picture 3" descr="A logo with white dots and lines&#10;&#10;Description automatically generated">
            <a:extLst>
              <a:ext uri="{FF2B5EF4-FFF2-40B4-BE49-F238E27FC236}">
                <a16:creationId xmlns:a16="http://schemas.microsoft.com/office/drawing/2014/main" id="{A972803D-3F67-49FB-DDB3-0FF321AA1A9F}"/>
              </a:ext>
            </a:extLst>
          </p:cNvPr>
          <p:cNvPicPr>
            <a:picLocks noChangeAspect="1"/>
          </p:cNvPicPr>
          <p:nvPr/>
        </p:nvPicPr>
        <p:blipFill>
          <a:blip r:embed="rId7"/>
          <a:stretch>
            <a:fillRect/>
          </a:stretch>
        </p:blipFill>
        <p:spPr>
          <a:xfrm>
            <a:off x="125983" y="242865"/>
            <a:ext cx="1190563" cy="1364161"/>
          </a:xfrm>
          <a:prstGeom prst="rect">
            <a:avLst/>
          </a:prstGeom>
        </p:spPr>
      </p:pic>
    </p:spTree>
    <p:extLst>
      <p:ext uri="{BB962C8B-B14F-4D97-AF65-F5344CB8AC3E}">
        <p14:creationId xmlns:p14="http://schemas.microsoft.com/office/powerpoint/2010/main" val="506111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49E3CB-5646-4D52-27CA-4DC69E8B111F}"/>
              </a:ext>
            </a:extLst>
          </p:cNvPr>
          <p:cNvSpPr/>
          <p:nvPr/>
        </p:nvSpPr>
        <p:spPr>
          <a:xfrm rot="5400000">
            <a:off x="-2702465" y="2702465"/>
            <a:ext cx="6857998" cy="1453068"/>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255B193-FE7C-606F-80F4-330747EFF128}"/>
              </a:ext>
            </a:extLst>
          </p:cNvPr>
          <p:cNvSpPr txBox="1"/>
          <p:nvPr/>
        </p:nvSpPr>
        <p:spPr>
          <a:xfrm rot="5400000">
            <a:off x="-1087615" y="3851112"/>
            <a:ext cx="3617757" cy="692248"/>
          </a:xfrm>
          <a:prstGeom prst="rect">
            <a:avLst/>
          </a:prstGeom>
          <a:noFill/>
        </p:spPr>
        <p:txBody>
          <a:bodyPr wrap="square" lIns="0" tIns="0" rIns="0" bIns="0" rtlCol="0" anchor="ctr" anchorCtr="0">
            <a:noAutofit/>
          </a:bodyPr>
          <a:lstStyle/>
          <a:p>
            <a:r>
              <a:rPr lang="en-US" sz="3200" b="1" spc="200" dirty="0">
                <a:solidFill>
                  <a:schemeClr val="bg1"/>
                </a:solidFill>
              </a:rPr>
              <a:t>RESOURCES</a:t>
            </a:r>
          </a:p>
        </p:txBody>
      </p:sp>
      <p:pic>
        <p:nvPicPr>
          <p:cNvPr id="4" name="Picture 3" descr="A logo with white dots and lines&#10;&#10;Description automatically generated">
            <a:extLst>
              <a:ext uri="{FF2B5EF4-FFF2-40B4-BE49-F238E27FC236}">
                <a16:creationId xmlns:a16="http://schemas.microsoft.com/office/drawing/2014/main" id="{A972803D-3F67-49FB-DDB3-0FF321AA1A9F}"/>
              </a:ext>
            </a:extLst>
          </p:cNvPr>
          <p:cNvPicPr>
            <a:picLocks noChangeAspect="1"/>
          </p:cNvPicPr>
          <p:nvPr/>
        </p:nvPicPr>
        <p:blipFill>
          <a:blip r:embed="rId3"/>
          <a:stretch>
            <a:fillRect/>
          </a:stretch>
        </p:blipFill>
        <p:spPr>
          <a:xfrm>
            <a:off x="125983" y="242865"/>
            <a:ext cx="1190563" cy="1364161"/>
          </a:xfrm>
          <a:prstGeom prst="rect">
            <a:avLst/>
          </a:prstGeom>
        </p:spPr>
      </p:pic>
      <p:pic>
        <p:nvPicPr>
          <p:cNvPr id="6" name="Picture 5">
            <a:extLst>
              <a:ext uri="{FF2B5EF4-FFF2-40B4-BE49-F238E27FC236}">
                <a16:creationId xmlns:a16="http://schemas.microsoft.com/office/drawing/2014/main" id="{EB194DEE-4C78-8924-2FC5-244AE0E8E009}"/>
              </a:ext>
            </a:extLst>
          </p:cNvPr>
          <p:cNvPicPr>
            <a:picLocks noChangeAspect="1"/>
          </p:cNvPicPr>
          <p:nvPr/>
        </p:nvPicPr>
        <p:blipFill rotWithShape="1">
          <a:blip r:embed="rId4"/>
          <a:srcRect t="46133" r="4031" b="7535"/>
          <a:stretch/>
        </p:blipFill>
        <p:spPr>
          <a:xfrm>
            <a:off x="1618593" y="851883"/>
            <a:ext cx="10198267" cy="5154232"/>
          </a:xfrm>
          <a:prstGeom prst="rect">
            <a:avLst/>
          </a:prstGeom>
        </p:spPr>
      </p:pic>
    </p:spTree>
    <p:extLst>
      <p:ext uri="{BB962C8B-B14F-4D97-AF65-F5344CB8AC3E}">
        <p14:creationId xmlns:p14="http://schemas.microsoft.com/office/powerpoint/2010/main" val="2395445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49E3CB-5646-4D52-27CA-4DC69E8B111F}"/>
              </a:ext>
            </a:extLst>
          </p:cNvPr>
          <p:cNvSpPr/>
          <p:nvPr/>
        </p:nvSpPr>
        <p:spPr>
          <a:xfrm rot="5400000">
            <a:off x="-2773361" y="2702465"/>
            <a:ext cx="6857998" cy="1453068"/>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255B193-FE7C-606F-80F4-330747EFF128}"/>
              </a:ext>
            </a:extLst>
          </p:cNvPr>
          <p:cNvSpPr txBox="1"/>
          <p:nvPr/>
        </p:nvSpPr>
        <p:spPr>
          <a:xfrm rot="5400000">
            <a:off x="-1498694" y="4114679"/>
            <a:ext cx="4308663" cy="692248"/>
          </a:xfrm>
          <a:prstGeom prst="rect">
            <a:avLst/>
          </a:prstGeom>
          <a:noFill/>
        </p:spPr>
        <p:txBody>
          <a:bodyPr wrap="square" lIns="0" tIns="0" rIns="0" bIns="0" rtlCol="0" anchor="ctr" anchorCtr="0">
            <a:noAutofit/>
          </a:bodyPr>
          <a:lstStyle/>
          <a:p>
            <a:r>
              <a:rPr lang="en-US" sz="3200" b="1" spc="200" dirty="0">
                <a:solidFill>
                  <a:schemeClr val="bg1"/>
                </a:solidFill>
              </a:rPr>
              <a:t>RESOURCES</a:t>
            </a:r>
            <a:endParaRPr lang="en-US" sz="2400" b="1" spc="200" dirty="0">
              <a:solidFill>
                <a:schemeClr val="bg1"/>
              </a:solidFill>
            </a:endParaRPr>
          </a:p>
        </p:txBody>
      </p:sp>
      <p:pic>
        <p:nvPicPr>
          <p:cNvPr id="4" name="Picture 3" descr="A logo with white dots and lines&#10;&#10;Description automatically generated">
            <a:extLst>
              <a:ext uri="{FF2B5EF4-FFF2-40B4-BE49-F238E27FC236}">
                <a16:creationId xmlns:a16="http://schemas.microsoft.com/office/drawing/2014/main" id="{A972803D-3F67-49FB-DDB3-0FF321AA1A9F}"/>
              </a:ext>
            </a:extLst>
          </p:cNvPr>
          <p:cNvPicPr>
            <a:picLocks noChangeAspect="1"/>
          </p:cNvPicPr>
          <p:nvPr/>
        </p:nvPicPr>
        <p:blipFill>
          <a:blip r:embed="rId3"/>
          <a:stretch>
            <a:fillRect/>
          </a:stretch>
        </p:blipFill>
        <p:spPr>
          <a:xfrm>
            <a:off x="125983" y="242865"/>
            <a:ext cx="1190563" cy="1364161"/>
          </a:xfrm>
          <a:prstGeom prst="rect">
            <a:avLst/>
          </a:prstGeom>
        </p:spPr>
      </p:pic>
      <p:pic>
        <p:nvPicPr>
          <p:cNvPr id="8" name="Picture 7">
            <a:extLst>
              <a:ext uri="{FF2B5EF4-FFF2-40B4-BE49-F238E27FC236}">
                <a16:creationId xmlns:a16="http://schemas.microsoft.com/office/drawing/2014/main" id="{56D93217-E564-8986-EF46-32C7F04203EA}"/>
              </a:ext>
            </a:extLst>
          </p:cNvPr>
          <p:cNvPicPr>
            <a:picLocks noChangeAspect="1"/>
          </p:cNvPicPr>
          <p:nvPr/>
        </p:nvPicPr>
        <p:blipFill rotWithShape="1">
          <a:blip r:embed="rId4"/>
          <a:srcRect t="10370" r="3820" b="11389"/>
          <a:stretch/>
        </p:blipFill>
        <p:spPr>
          <a:xfrm>
            <a:off x="1513425" y="135965"/>
            <a:ext cx="7174717" cy="3644533"/>
          </a:xfrm>
          <a:prstGeom prst="rect">
            <a:avLst/>
          </a:prstGeom>
          <a:ln w="38100">
            <a:solidFill>
              <a:srgbClr val="F3B058"/>
            </a:solidFill>
          </a:ln>
        </p:spPr>
      </p:pic>
      <p:pic>
        <p:nvPicPr>
          <p:cNvPr id="6" name="Picture 5">
            <a:extLst>
              <a:ext uri="{FF2B5EF4-FFF2-40B4-BE49-F238E27FC236}">
                <a16:creationId xmlns:a16="http://schemas.microsoft.com/office/drawing/2014/main" id="{64DDC0F7-85C7-6982-F704-FB49A07362E9}"/>
              </a:ext>
            </a:extLst>
          </p:cNvPr>
          <p:cNvPicPr>
            <a:picLocks noChangeAspect="1"/>
          </p:cNvPicPr>
          <p:nvPr/>
        </p:nvPicPr>
        <p:blipFill rotWithShape="1">
          <a:blip r:embed="rId5"/>
          <a:srcRect t="10556" r="752" b="21574"/>
          <a:stretch/>
        </p:blipFill>
        <p:spPr>
          <a:xfrm>
            <a:off x="3914554" y="3374020"/>
            <a:ext cx="8151463" cy="3483978"/>
          </a:xfrm>
          <a:prstGeom prst="rect">
            <a:avLst/>
          </a:prstGeom>
          <a:ln w="38100">
            <a:solidFill>
              <a:srgbClr val="F3B058"/>
            </a:solidFill>
          </a:ln>
        </p:spPr>
      </p:pic>
      <p:grpSp>
        <p:nvGrpSpPr>
          <p:cNvPr id="10" name="Group 9">
            <a:extLst>
              <a:ext uri="{FF2B5EF4-FFF2-40B4-BE49-F238E27FC236}">
                <a16:creationId xmlns:a16="http://schemas.microsoft.com/office/drawing/2014/main" id="{2824BEBD-BB90-6D67-56C6-698C3CEDB16C}"/>
              </a:ext>
            </a:extLst>
          </p:cNvPr>
          <p:cNvGrpSpPr/>
          <p:nvPr/>
        </p:nvGrpSpPr>
        <p:grpSpPr>
          <a:xfrm>
            <a:off x="8819395" y="50976"/>
            <a:ext cx="3246622" cy="3259519"/>
            <a:chOff x="5428995" y="3833430"/>
            <a:chExt cx="809208" cy="809208"/>
          </a:xfrm>
        </p:grpSpPr>
        <p:sp>
          <p:nvSpPr>
            <p:cNvPr id="11" name="Oval 10">
              <a:extLst>
                <a:ext uri="{FF2B5EF4-FFF2-40B4-BE49-F238E27FC236}">
                  <a16:creationId xmlns:a16="http://schemas.microsoft.com/office/drawing/2014/main" id="{50C695E6-592F-B07F-CD6D-7AEED328F1CB}"/>
                </a:ext>
              </a:extLst>
            </p:cNvPr>
            <p:cNvSpPr/>
            <p:nvPr/>
          </p:nvSpPr>
          <p:spPr>
            <a:xfrm>
              <a:off x="5428995" y="3833430"/>
              <a:ext cx="809208" cy="809208"/>
            </a:xfrm>
            <a:prstGeom prst="ellipse">
              <a:avLst/>
            </a:prstGeom>
            <a:solidFill>
              <a:srgbClr val="F3B0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5F4FEA58-58ED-8674-0A7A-874B9D956273}"/>
                </a:ext>
              </a:extLst>
            </p:cNvPr>
            <p:cNvSpPr txBox="1"/>
            <p:nvPr/>
          </p:nvSpPr>
          <p:spPr>
            <a:xfrm>
              <a:off x="5428995" y="4104944"/>
              <a:ext cx="809208" cy="348587"/>
            </a:xfrm>
            <a:prstGeom prst="rect">
              <a:avLst/>
            </a:prstGeom>
            <a:noFill/>
          </p:spPr>
          <p:txBody>
            <a:bodyPr wrap="square" rtlCol="0" anchor="ctr" anchorCtr="0">
              <a:spAutoFit/>
            </a:bodyPr>
            <a:lstStyle/>
            <a:p>
              <a:pPr algn="ctr">
                <a:lnSpc>
                  <a:spcPts val="1720"/>
                </a:lnSpc>
              </a:pPr>
              <a:r>
                <a:rPr lang="en-US" sz="2000" b="1" dirty="0">
                  <a:solidFill>
                    <a:srgbClr val="37426F"/>
                  </a:solidFill>
                </a:rPr>
                <a:t>Get to these Hubs through: </a:t>
              </a:r>
            </a:p>
            <a:p>
              <a:pPr algn="ctr">
                <a:lnSpc>
                  <a:spcPts val="1720"/>
                </a:lnSpc>
              </a:pPr>
              <a:r>
                <a:rPr lang="en-US" sz="2000" b="1" dirty="0">
                  <a:solidFill>
                    <a:srgbClr val="37426F"/>
                  </a:solidFill>
                </a:rPr>
                <a:t> </a:t>
              </a:r>
              <a:r>
                <a:rPr lang="en-US" sz="2000" dirty="0">
                  <a:solidFill>
                    <a:srgbClr val="37426F"/>
                  </a:solidFill>
                  <a:hlinkClick r:id="rId6"/>
                </a:rPr>
                <a:t>https://akfederalfunding.org/</a:t>
              </a:r>
              <a:r>
                <a:rPr lang="en-US" sz="2000" dirty="0">
                  <a:solidFill>
                    <a:srgbClr val="37426F"/>
                  </a:solidFill>
                </a:rPr>
                <a:t> </a:t>
              </a:r>
            </a:p>
          </p:txBody>
        </p:sp>
      </p:grpSp>
    </p:spTree>
    <p:extLst>
      <p:ext uri="{BB962C8B-B14F-4D97-AF65-F5344CB8AC3E}">
        <p14:creationId xmlns:p14="http://schemas.microsoft.com/office/powerpoint/2010/main" val="73740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49E3CB-5646-4D52-27CA-4DC69E8B111F}"/>
              </a:ext>
            </a:extLst>
          </p:cNvPr>
          <p:cNvSpPr/>
          <p:nvPr/>
        </p:nvSpPr>
        <p:spPr>
          <a:xfrm rot="5400000">
            <a:off x="-2773361" y="2702465"/>
            <a:ext cx="6857998" cy="1453068"/>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255B193-FE7C-606F-80F4-330747EFF128}"/>
              </a:ext>
            </a:extLst>
          </p:cNvPr>
          <p:cNvSpPr txBox="1"/>
          <p:nvPr/>
        </p:nvSpPr>
        <p:spPr>
          <a:xfrm rot="5400000">
            <a:off x="-1470831" y="4142544"/>
            <a:ext cx="4252935" cy="692248"/>
          </a:xfrm>
          <a:prstGeom prst="rect">
            <a:avLst/>
          </a:prstGeom>
          <a:noFill/>
        </p:spPr>
        <p:txBody>
          <a:bodyPr wrap="square" lIns="0" tIns="0" rIns="0" bIns="0" rtlCol="0" anchor="ctr" anchorCtr="0">
            <a:noAutofit/>
          </a:bodyPr>
          <a:lstStyle/>
          <a:p>
            <a:r>
              <a:rPr lang="en-US" sz="3200" b="1" spc="200" dirty="0">
                <a:solidFill>
                  <a:schemeClr val="bg1"/>
                </a:solidFill>
              </a:rPr>
              <a:t>RESOURCES</a:t>
            </a:r>
          </a:p>
        </p:txBody>
      </p:sp>
      <p:pic>
        <p:nvPicPr>
          <p:cNvPr id="4" name="Picture 3" descr="A logo with white dots and lines&#10;&#10;Description automatically generated">
            <a:extLst>
              <a:ext uri="{FF2B5EF4-FFF2-40B4-BE49-F238E27FC236}">
                <a16:creationId xmlns:a16="http://schemas.microsoft.com/office/drawing/2014/main" id="{A972803D-3F67-49FB-DDB3-0FF321AA1A9F}"/>
              </a:ext>
            </a:extLst>
          </p:cNvPr>
          <p:cNvPicPr>
            <a:picLocks noChangeAspect="1"/>
          </p:cNvPicPr>
          <p:nvPr/>
        </p:nvPicPr>
        <p:blipFill>
          <a:blip r:embed="rId3"/>
          <a:stretch>
            <a:fillRect/>
          </a:stretch>
        </p:blipFill>
        <p:spPr>
          <a:xfrm>
            <a:off x="125983" y="242865"/>
            <a:ext cx="1190563" cy="1364161"/>
          </a:xfrm>
          <a:prstGeom prst="rect">
            <a:avLst/>
          </a:prstGeom>
        </p:spPr>
      </p:pic>
      <p:grpSp>
        <p:nvGrpSpPr>
          <p:cNvPr id="16" name="Group 15">
            <a:extLst>
              <a:ext uri="{FF2B5EF4-FFF2-40B4-BE49-F238E27FC236}">
                <a16:creationId xmlns:a16="http://schemas.microsoft.com/office/drawing/2014/main" id="{6C71CC44-1465-A53D-8AD3-BE9BE3260F05}"/>
              </a:ext>
            </a:extLst>
          </p:cNvPr>
          <p:cNvGrpSpPr/>
          <p:nvPr/>
        </p:nvGrpSpPr>
        <p:grpSpPr>
          <a:xfrm>
            <a:off x="1457815" y="72943"/>
            <a:ext cx="3957842" cy="6785057"/>
            <a:chOff x="246513" y="4068323"/>
            <a:chExt cx="7739920" cy="1240548"/>
          </a:xfrm>
        </p:grpSpPr>
        <p:sp>
          <p:nvSpPr>
            <p:cNvPr id="22" name="TextBox 21">
              <a:extLst>
                <a:ext uri="{FF2B5EF4-FFF2-40B4-BE49-F238E27FC236}">
                  <a16:creationId xmlns:a16="http://schemas.microsoft.com/office/drawing/2014/main" id="{79ADE4D2-3CC2-2534-8151-0017EE53016C}"/>
                </a:ext>
              </a:extLst>
            </p:cNvPr>
            <p:cNvSpPr txBox="1"/>
            <p:nvPr/>
          </p:nvSpPr>
          <p:spPr>
            <a:xfrm>
              <a:off x="246513" y="4308301"/>
              <a:ext cx="7739918" cy="1000570"/>
            </a:xfrm>
            <a:prstGeom prst="rect">
              <a:avLst/>
            </a:prstGeom>
            <a:solidFill>
              <a:srgbClr val="235AA7">
                <a:alpha val="30000"/>
              </a:srgbClr>
            </a:solidFill>
          </p:spPr>
          <p:txBody>
            <a:bodyPr wrap="square" lIns="91440" tIns="91440" rIns="91440" bIns="91440" rtlCol="0" anchor="ctr" anchorCtr="0">
              <a:noAutofit/>
            </a:bodyPr>
            <a:lstStyle/>
            <a:p>
              <a:pPr marL="342900" marR="0" lvl="0" indent="-342900">
                <a:lnSpc>
                  <a:spcPct val="107000"/>
                </a:lnSpc>
                <a:spcBef>
                  <a:spcPts val="0"/>
                </a:spcBef>
                <a:spcAft>
                  <a:spcPts val="0"/>
                </a:spcAft>
                <a:buFont typeface="Symbol" panose="05050102010706020507" pitchFamily="18" charset="2"/>
                <a:buChar char=""/>
              </a:pPr>
              <a:r>
                <a:rPr lang="en-US" sz="2000" dirty="0">
                  <a:latin typeface="Calibri" panose="020F0502020204030204" pitchFamily="34" charset="0"/>
                  <a:ea typeface="Calibri" panose="020F0502020204030204" pitchFamily="34" charset="0"/>
                  <a:cs typeface="Calibri" panose="020F0502020204030204" pitchFamily="34" charset="0"/>
                </a:rPr>
                <a:t>Hearing from each other and guests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Calibri" panose="020F0502020204030204" pitchFamily="34" charset="0"/>
                </a:rPr>
                <a:t>Sharing information on regarding infrastructure grants and implementation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Calibri" panose="020F0502020204030204" pitchFamily="34" charset="0"/>
                </a:rPr>
                <a:t>Discovering opportunities for partnerships, collaboration or coordinated approaches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Calibri" panose="020F0502020204030204" pitchFamily="34" charset="0"/>
                </a:rPr>
                <a:t>Learning about needs and </a:t>
              </a:r>
              <a:r>
                <a:rPr lang="en-US" sz="2000" dirty="0">
                  <a:latin typeface="Calibri" panose="020F0502020204030204" pitchFamily="34" charset="0"/>
                  <a:ea typeface="Calibri" panose="020F0502020204030204" pitchFamily="34" charset="0"/>
                  <a:cs typeface="Calibri" panose="020F0502020204030204" pitchFamily="34" charset="0"/>
                </a:rPr>
                <a:t>how we can help each other!</a:t>
              </a:r>
            </a:p>
            <a:p>
              <a:pPr marL="342900" indent="-342900">
                <a:lnSpc>
                  <a:spcPct val="107000"/>
                </a:lnSpc>
                <a:buFont typeface="Symbol" panose="05050102010706020507" pitchFamily="18" charset="2"/>
                <a:buChar char=""/>
              </a:pPr>
              <a:r>
                <a:rPr lang="en-US" sz="2000" dirty="0">
                  <a:effectLst/>
                  <a:latin typeface="Calibri" panose="020F0502020204030204" pitchFamily="34" charset="0"/>
                  <a:ea typeface="Calibri" panose="020F0502020204030204" pitchFamily="34" charset="0"/>
                  <a:cs typeface="Calibri" panose="020F0502020204030204" pitchFamily="34" charset="0"/>
                </a:rPr>
                <a:t>Find out more on </a:t>
              </a:r>
              <a:r>
                <a:rPr lang="en-US" sz="2000" b="1" dirty="0">
                  <a:solidFill>
                    <a:srgbClr val="37426F"/>
                  </a:solidFill>
                  <a:hlinkClick r:id="rId4"/>
                </a:rPr>
                <a:t>https://akfederalfunding.org/</a:t>
              </a:r>
              <a:r>
                <a:rPr lang="en-US" sz="2000" b="1" dirty="0">
                  <a:solidFill>
                    <a:srgbClr val="37426F"/>
                  </a:solidFill>
                </a:rPr>
                <a:t> </a:t>
              </a:r>
              <a:endParaRPr lang="en-US" sz="2000" dirty="0">
                <a:effectLst/>
                <a:latin typeface="Calibri" panose="020F0502020204030204" pitchFamily="34" charset="0"/>
                <a:ea typeface="Calibri" panose="020F0502020204030204" pitchFamily="34" charset="0"/>
                <a:cs typeface="Calibri" panose="020F0502020204030204" pitchFamily="34" charset="0"/>
              </a:endParaRPr>
            </a:p>
            <a:p>
              <a:pPr marR="0" lvl="0">
                <a:lnSpc>
                  <a:spcPct val="107000"/>
                </a:lnSpc>
                <a:spcBef>
                  <a:spcPts val="0"/>
                </a:spcBef>
                <a:spcAft>
                  <a:spcPts val="0"/>
                </a:spcAft>
              </a:pPr>
              <a:r>
                <a:rPr lang="en-US" sz="2400" dirty="0">
                  <a:latin typeface="Calibri" panose="020F0502020204030204" pitchFamily="34" charset="0"/>
                  <a:ea typeface="Calibri" panose="020F0502020204030204" pitchFamily="34" charset="0"/>
                  <a:cs typeface="Calibri" panose="020F0502020204030204" pitchFamily="34"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23" name="TextBox 22">
              <a:extLst>
                <a:ext uri="{FF2B5EF4-FFF2-40B4-BE49-F238E27FC236}">
                  <a16:creationId xmlns:a16="http://schemas.microsoft.com/office/drawing/2014/main" id="{06771D7E-825D-2D89-520F-86E817D5D67F}"/>
                </a:ext>
              </a:extLst>
            </p:cNvPr>
            <p:cNvSpPr txBox="1"/>
            <p:nvPr/>
          </p:nvSpPr>
          <p:spPr>
            <a:xfrm>
              <a:off x="246515" y="4068323"/>
              <a:ext cx="7739918" cy="239978"/>
            </a:xfrm>
            <a:prstGeom prst="rect">
              <a:avLst/>
            </a:prstGeom>
            <a:solidFill>
              <a:srgbClr val="235AA7"/>
            </a:solidFill>
          </p:spPr>
          <p:txBody>
            <a:bodyPr wrap="square" lIns="0" tIns="54864" rIns="0" bIns="0" rtlCol="0" anchor="ctr" anchorCtr="0">
              <a:noAutofit/>
            </a:bodyPr>
            <a:lstStyle/>
            <a:p>
              <a:pPr algn="ctr">
                <a:lnSpc>
                  <a:spcPts val="2800"/>
                </a:lnSpc>
              </a:pPr>
              <a:r>
                <a:rPr lang="en-US" sz="2800" b="1" dirty="0">
                  <a:solidFill>
                    <a:schemeClr val="bg1"/>
                  </a:solidFill>
                </a:rPr>
                <a:t>Tuesdays at 9am, we are…</a:t>
              </a:r>
            </a:p>
          </p:txBody>
        </p:sp>
      </p:grpSp>
      <p:grpSp>
        <p:nvGrpSpPr>
          <p:cNvPr id="30" name="Group 29">
            <a:extLst>
              <a:ext uri="{FF2B5EF4-FFF2-40B4-BE49-F238E27FC236}">
                <a16:creationId xmlns:a16="http://schemas.microsoft.com/office/drawing/2014/main" id="{09BA693B-D94C-10FE-E6A2-18E5C2C103B2}"/>
              </a:ext>
            </a:extLst>
          </p:cNvPr>
          <p:cNvGrpSpPr/>
          <p:nvPr/>
        </p:nvGrpSpPr>
        <p:grpSpPr>
          <a:xfrm>
            <a:off x="5491301" y="72944"/>
            <a:ext cx="6574716" cy="2765508"/>
            <a:chOff x="2283556" y="3704452"/>
            <a:chExt cx="7739921" cy="1029634"/>
          </a:xfrm>
        </p:grpSpPr>
        <p:sp>
          <p:nvSpPr>
            <p:cNvPr id="31" name="TextBox 30">
              <a:extLst>
                <a:ext uri="{FF2B5EF4-FFF2-40B4-BE49-F238E27FC236}">
                  <a16:creationId xmlns:a16="http://schemas.microsoft.com/office/drawing/2014/main" id="{CD364ACC-CDB3-8283-AFFA-34BC55BC1DCE}"/>
                </a:ext>
              </a:extLst>
            </p:cNvPr>
            <p:cNvSpPr txBox="1"/>
            <p:nvPr/>
          </p:nvSpPr>
          <p:spPr>
            <a:xfrm>
              <a:off x="2283556" y="4127107"/>
              <a:ext cx="7739917" cy="606979"/>
            </a:xfrm>
            <a:prstGeom prst="rect">
              <a:avLst/>
            </a:prstGeom>
            <a:solidFill>
              <a:srgbClr val="235AA7">
                <a:alpha val="30000"/>
              </a:srgbClr>
            </a:solidFill>
          </p:spPr>
          <p:txBody>
            <a:bodyPr wrap="square" lIns="91440" tIns="91440" rIns="91440" bIns="91440" rtlCol="0" anchor="ctr" anchorCtr="0">
              <a:noAutofit/>
            </a:bodyPr>
            <a:lstStyle/>
            <a:p>
              <a:endParaRPr lang="en-US" sz="1800" b="0" i="0" u="none" strike="noStrike" baseline="0" dirty="0">
                <a:latin typeface="Calibri" panose="020F0502020204030204" pitchFamily="34" charset="0"/>
              </a:endParaRPr>
            </a:p>
            <a:p>
              <a:pPr algn="ctr"/>
              <a:r>
                <a:rPr lang="en-US" sz="2400" b="0" i="0" u="none" strike="noStrike" baseline="0" dirty="0">
                  <a:solidFill>
                    <a:srgbClr val="000000"/>
                  </a:solidFill>
                  <a:latin typeface="Calibri" panose="020F0502020204030204" pitchFamily="34" charset="0"/>
                </a:rPr>
                <a:t>Arctic Energy Office, FCC, FEMA, USDOT</a:t>
              </a:r>
              <a:r>
                <a:rPr lang="en-US" sz="2400" dirty="0">
                  <a:solidFill>
                    <a:srgbClr val="000000"/>
                  </a:solidFill>
                  <a:latin typeface="Calibri" panose="020F0502020204030204" pitchFamily="34" charset="0"/>
                </a:rPr>
                <a:t>, Alaska DOT&amp;PF, HDR, CISA, Structured, Katmai Solutions, State DEC, </a:t>
              </a:r>
              <a:r>
                <a:rPr lang="en-US" sz="2400" i="1" dirty="0">
                  <a:solidFill>
                    <a:srgbClr val="000000"/>
                  </a:solidFill>
                  <a:latin typeface="Calibri" panose="020F0502020204030204" pitchFamily="34" charset="0"/>
                </a:rPr>
                <a:t>AML Team </a:t>
              </a:r>
              <a:r>
                <a:rPr lang="en-US" sz="2400" dirty="0">
                  <a:solidFill>
                    <a:srgbClr val="000000"/>
                  </a:solidFill>
                  <a:latin typeface="Calibri" panose="020F0502020204030204" pitchFamily="34" charset="0"/>
                </a:rPr>
                <a:t>and </a:t>
              </a:r>
              <a:r>
                <a:rPr lang="en-US" sz="2400" i="1" dirty="0">
                  <a:solidFill>
                    <a:srgbClr val="000000"/>
                  </a:solidFill>
                  <a:latin typeface="Calibri" panose="020F0502020204030204" pitchFamily="34" charset="0"/>
                </a:rPr>
                <a:t>each other</a:t>
              </a:r>
              <a:r>
                <a:rPr lang="en-US" sz="2400" dirty="0">
                  <a:solidFill>
                    <a:srgbClr val="000000"/>
                  </a:solidFill>
                  <a:latin typeface="Calibri" panose="020F0502020204030204" pitchFamily="34" charset="0"/>
                </a:rPr>
                <a:t>!</a:t>
              </a:r>
              <a:endParaRPr lang="en-US" sz="2400" b="0" i="0" u="none" strike="noStrike" baseline="0" dirty="0">
                <a:solidFill>
                  <a:srgbClr val="000000"/>
                </a:solidFill>
                <a:latin typeface="Calibri" panose="020F0502020204030204" pitchFamily="34" charset="0"/>
              </a:endParaRPr>
            </a:p>
            <a:p>
              <a:r>
                <a:rPr lang="en-US" sz="1800" b="0" i="0" u="none" strike="noStrike" baseline="0" dirty="0">
                  <a:solidFill>
                    <a:srgbClr val="000000"/>
                  </a:solidFill>
                  <a:latin typeface="Calibri" panose="020F0502020204030204" pitchFamily="34" charset="0"/>
                </a:rPr>
                <a:t>	</a:t>
              </a:r>
            </a:p>
          </p:txBody>
        </p:sp>
        <p:sp>
          <p:nvSpPr>
            <p:cNvPr id="32" name="TextBox 31">
              <a:extLst>
                <a:ext uri="{FF2B5EF4-FFF2-40B4-BE49-F238E27FC236}">
                  <a16:creationId xmlns:a16="http://schemas.microsoft.com/office/drawing/2014/main" id="{D1E10CA2-5888-F4C9-567E-B07CE623E080}"/>
                </a:ext>
              </a:extLst>
            </p:cNvPr>
            <p:cNvSpPr txBox="1"/>
            <p:nvPr/>
          </p:nvSpPr>
          <p:spPr>
            <a:xfrm>
              <a:off x="2283558" y="3704452"/>
              <a:ext cx="7739919" cy="438912"/>
            </a:xfrm>
            <a:prstGeom prst="rect">
              <a:avLst/>
            </a:prstGeom>
            <a:solidFill>
              <a:srgbClr val="235AA7"/>
            </a:solidFill>
          </p:spPr>
          <p:txBody>
            <a:bodyPr wrap="square" lIns="0" tIns="54864" rIns="0" bIns="0" rtlCol="0" anchor="ctr" anchorCtr="0">
              <a:noAutofit/>
            </a:bodyPr>
            <a:lstStyle/>
            <a:p>
              <a:pPr algn="ctr">
                <a:lnSpc>
                  <a:spcPts val="2800"/>
                </a:lnSpc>
              </a:pPr>
              <a:r>
                <a:rPr lang="en-US" sz="2800" b="1" dirty="0">
                  <a:solidFill>
                    <a:schemeClr val="bg1"/>
                  </a:solidFill>
                </a:rPr>
                <a:t>Over the past year, we have talked with…</a:t>
              </a:r>
            </a:p>
          </p:txBody>
        </p:sp>
      </p:grpSp>
      <p:grpSp>
        <p:nvGrpSpPr>
          <p:cNvPr id="34" name="Group 33">
            <a:extLst>
              <a:ext uri="{FF2B5EF4-FFF2-40B4-BE49-F238E27FC236}">
                <a16:creationId xmlns:a16="http://schemas.microsoft.com/office/drawing/2014/main" id="{D94CAFBD-4837-0952-A103-584EA9953809}"/>
              </a:ext>
            </a:extLst>
          </p:cNvPr>
          <p:cNvGrpSpPr/>
          <p:nvPr/>
        </p:nvGrpSpPr>
        <p:grpSpPr>
          <a:xfrm>
            <a:off x="5491299" y="2978011"/>
            <a:ext cx="6574716" cy="3807045"/>
            <a:chOff x="2283556" y="3704452"/>
            <a:chExt cx="7739921" cy="1245978"/>
          </a:xfrm>
        </p:grpSpPr>
        <p:sp>
          <p:nvSpPr>
            <p:cNvPr id="35" name="TextBox 34">
              <a:extLst>
                <a:ext uri="{FF2B5EF4-FFF2-40B4-BE49-F238E27FC236}">
                  <a16:creationId xmlns:a16="http://schemas.microsoft.com/office/drawing/2014/main" id="{8FBAF3A4-CE41-CD2D-011C-DE7B465CABFD}"/>
                </a:ext>
              </a:extLst>
            </p:cNvPr>
            <p:cNvSpPr txBox="1"/>
            <p:nvPr/>
          </p:nvSpPr>
          <p:spPr>
            <a:xfrm>
              <a:off x="2283556" y="4021305"/>
              <a:ext cx="7739917" cy="929125"/>
            </a:xfrm>
            <a:prstGeom prst="rect">
              <a:avLst/>
            </a:prstGeom>
            <a:solidFill>
              <a:srgbClr val="235AA7">
                <a:alpha val="30000"/>
              </a:srgbClr>
            </a:solidFill>
          </p:spPr>
          <p:txBody>
            <a:bodyPr wrap="square" lIns="91440" tIns="91440" rIns="91440" bIns="91440" rtlCol="0" anchor="ctr" anchorCtr="0">
              <a:noAutofit/>
            </a:bodyPr>
            <a:lstStyle/>
            <a:p>
              <a:pPr algn="ctr"/>
              <a:r>
                <a:rPr lang="en-US" sz="2400" b="0" i="0" u="none" strike="noStrike" baseline="0" dirty="0">
                  <a:solidFill>
                    <a:srgbClr val="000000"/>
                  </a:solidFill>
                  <a:latin typeface="Calibri" panose="020F0502020204030204" pitchFamily="34" charset="0"/>
                </a:rPr>
                <a:t>Energy Grants Programs, State and Federal Transportation Funding, NOFO Reviews and Updates, Mitigation Funding, Digital Equity, Cyberse</a:t>
              </a:r>
              <a:r>
                <a:rPr lang="en-US" sz="2400" dirty="0">
                  <a:solidFill>
                    <a:srgbClr val="000000"/>
                  </a:solidFill>
                  <a:latin typeface="Calibri" panose="020F0502020204030204" pitchFamily="34" charset="0"/>
                </a:rPr>
                <a:t>curity, Lead Line Inventory, SRF Program, Climate Pollution Reduction Grant Program, Community Wildfire Protection Planning, </a:t>
              </a:r>
              <a:r>
                <a:rPr lang="en-US" sz="2400" i="1" dirty="0">
                  <a:solidFill>
                    <a:srgbClr val="000000"/>
                  </a:solidFill>
                  <a:latin typeface="Calibri" panose="020F0502020204030204" pitchFamily="34" charset="0"/>
                </a:rPr>
                <a:t>Participant Updates</a:t>
              </a:r>
              <a:endParaRPr lang="en-US" sz="1800" b="0" i="1" u="none" strike="noStrike" baseline="0" dirty="0">
                <a:solidFill>
                  <a:srgbClr val="000000"/>
                </a:solidFill>
                <a:latin typeface="Calibri" panose="020F0502020204030204" pitchFamily="34" charset="0"/>
              </a:endParaRPr>
            </a:p>
          </p:txBody>
        </p:sp>
        <p:sp>
          <p:nvSpPr>
            <p:cNvPr id="36" name="TextBox 35">
              <a:extLst>
                <a:ext uri="{FF2B5EF4-FFF2-40B4-BE49-F238E27FC236}">
                  <a16:creationId xmlns:a16="http://schemas.microsoft.com/office/drawing/2014/main" id="{0E62708D-30CC-7096-9ABE-C54F5A0D607A}"/>
                </a:ext>
              </a:extLst>
            </p:cNvPr>
            <p:cNvSpPr txBox="1"/>
            <p:nvPr/>
          </p:nvSpPr>
          <p:spPr>
            <a:xfrm>
              <a:off x="2283558" y="3704452"/>
              <a:ext cx="7739919" cy="316853"/>
            </a:xfrm>
            <a:prstGeom prst="rect">
              <a:avLst/>
            </a:prstGeom>
            <a:solidFill>
              <a:srgbClr val="235AA7"/>
            </a:solidFill>
          </p:spPr>
          <p:txBody>
            <a:bodyPr wrap="square" lIns="0" tIns="54864" rIns="0" bIns="0" rtlCol="0" anchor="ctr" anchorCtr="0">
              <a:noAutofit/>
            </a:bodyPr>
            <a:lstStyle/>
            <a:p>
              <a:pPr algn="ctr">
                <a:lnSpc>
                  <a:spcPts val="2800"/>
                </a:lnSpc>
              </a:pPr>
              <a:r>
                <a:rPr lang="en-US" sz="2800" b="1" dirty="0">
                  <a:solidFill>
                    <a:schemeClr val="bg1"/>
                  </a:solidFill>
                </a:rPr>
                <a:t>Topics have included…</a:t>
              </a:r>
            </a:p>
          </p:txBody>
        </p:sp>
      </p:grpSp>
    </p:spTree>
    <p:extLst>
      <p:ext uri="{BB962C8B-B14F-4D97-AF65-F5344CB8AC3E}">
        <p14:creationId xmlns:p14="http://schemas.microsoft.com/office/powerpoint/2010/main" val="35854869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21022</TotalTime>
  <Words>3106</Words>
  <Application>Microsoft Office PowerPoint</Application>
  <PresentationFormat>Widescreen</PresentationFormat>
  <Paragraphs>337</Paragraphs>
  <Slides>18</Slides>
  <Notes>18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acumin-pro</vt:lpstr>
      <vt:lpstr>Arial</vt:lpstr>
      <vt:lpstr>Calibri</vt:lpstr>
      <vt:lpstr>Calibri Light</vt:lpstr>
      <vt:lpstr>Courier New</vt:lpstr>
      <vt:lpstr>Symbol</vt:lpstr>
      <vt:lpstr>Times New Roman</vt:lpstr>
      <vt:lpstr>Wingdings</vt:lpstr>
      <vt:lpstr>Office Theme</vt:lpstr>
      <vt:lpstr>Adventures in…</vt:lpstr>
      <vt:lpstr>           Opportunities Resources Successes Lessons Brainstorming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Eric Cline</dc:creator>
  <cp:lastModifiedBy>Erin Reinders</cp:lastModifiedBy>
  <cp:revision>31</cp:revision>
  <dcterms:created xsi:type="dcterms:W3CDTF">2023-10-30T21:27:42Z</dcterms:created>
  <dcterms:modified xsi:type="dcterms:W3CDTF">2023-12-06T07:47:05Z</dcterms:modified>
</cp:coreProperties>
</file>