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1" r:id="rId2"/>
    <p:sldMasterId id="2147483696" r:id="rId3"/>
    <p:sldMasterId id="2147483706" r:id="rId4"/>
    <p:sldMasterId id="2147483719" r:id="rId5"/>
    <p:sldMasterId id="2147483741" r:id="rId6"/>
    <p:sldMasterId id="2147483786" r:id="rId7"/>
    <p:sldMasterId id="2147483824" r:id="rId8"/>
    <p:sldMasterId id="2147483832" r:id="rId9"/>
  </p:sldMasterIdLst>
  <p:notesMasterIdLst>
    <p:notesMasterId r:id="rId33"/>
  </p:notesMasterIdLst>
  <p:sldIdLst>
    <p:sldId id="256" r:id="rId10"/>
    <p:sldId id="848" r:id="rId11"/>
    <p:sldId id="849" r:id="rId12"/>
    <p:sldId id="402" r:id="rId13"/>
    <p:sldId id="396" r:id="rId14"/>
    <p:sldId id="398" r:id="rId15"/>
    <p:sldId id="412" r:id="rId16"/>
    <p:sldId id="409" r:id="rId17"/>
    <p:sldId id="413" r:id="rId18"/>
    <p:sldId id="408" r:id="rId19"/>
    <p:sldId id="400" r:id="rId20"/>
    <p:sldId id="850" r:id="rId21"/>
    <p:sldId id="401" r:id="rId22"/>
    <p:sldId id="434" r:id="rId23"/>
    <p:sldId id="435" r:id="rId24"/>
    <p:sldId id="257" r:id="rId25"/>
    <p:sldId id="288" r:id="rId26"/>
    <p:sldId id="263" r:id="rId27"/>
    <p:sldId id="264" r:id="rId28"/>
    <p:sldId id="265" r:id="rId29"/>
    <p:sldId id="853" r:id="rId30"/>
    <p:sldId id="851" r:id="rId31"/>
    <p:sldId id="43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83298" autoAdjust="0"/>
  </p:normalViewPr>
  <p:slideViewPr>
    <p:cSldViewPr snapToGrid="0">
      <p:cViewPr varScale="1">
        <p:scale>
          <a:sx n="93" d="100"/>
          <a:sy n="93" d="100"/>
        </p:scale>
        <p:origin x="1104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lasquez, Terri" userId="c66d1f47-d5c2-4749-803d-0acbadc63894" providerId="ADAL" clId="{F7C9ACBF-1DD5-4780-8C57-412CEF30261D}"/>
    <pc:docChg chg="delSld modSld delMainMaster">
      <pc:chgData name="Velasquez, Terri" userId="c66d1f47-d5c2-4749-803d-0acbadc63894" providerId="ADAL" clId="{F7C9ACBF-1DD5-4780-8C57-412CEF30261D}" dt="2023-11-14T02:23:23.457" v="43" actId="20577"/>
      <pc:docMkLst>
        <pc:docMk/>
      </pc:docMkLst>
      <pc:sldChg chg="modSp mod">
        <pc:chgData name="Velasquez, Terri" userId="c66d1f47-d5c2-4749-803d-0acbadc63894" providerId="ADAL" clId="{F7C9ACBF-1DD5-4780-8C57-412CEF30261D}" dt="2023-11-14T02:23:23.457" v="43" actId="20577"/>
        <pc:sldMkLst>
          <pc:docMk/>
          <pc:sldMk cId="0" sldId="256"/>
        </pc:sldMkLst>
        <pc:spChg chg="mod">
          <ac:chgData name="Velasquez, Terri" userId="c66d1f47-d5c2-4749-803d-0acbadc63894" providerId="ADAL" clId="{F7C9ACBF-1DD5-4780-8C57-412CEF30261D}" dt="2023-11-14T02:23:23.457" v="43" actId="20577"/>
          <ac:spMkLst>
            <pc:docMk/>
            <pc:sldMk cId="0" sldId="256"/>
            <ac:spMk id="11266" creationId="{DF162AB2-89E5-11BF-7113-1F8F24AB8E08}"/>
          </ac:spMkLst>
        </pc:spChg>
      </pc:sldChg>
      <pc:sldChg chg="modNotesTx">
        <pc:chgData name="Velasquez, Terri" userId="c66d1f47-d5c2-4749-803d-0acbadc63894" providerId="ADAL" clId="{F7C9ACBF-1DD5-4780-8C57-412CEF30261D}" dt="2023-11-14T02:21:08.980" v="14" actId="20577"/>
        <pc:sldMkLst>
          <pc:docMk/>
          <pc:sldMk cId="0" sldId="257"/>
        </pc:sldMkLst>
      </pc:sldChg>
      <pc:sldChg chg="modNotesTx">
        <pc:chgData name="Velasquez, Terri" userId="c66d1f47-d5c2-4749-803d-0acbadc63894" providerId="ADAL" clId="{F7C9ACBF-1DD5-4780-8C57-412CEF30261D}" dt="2023-11-14T02:21:58.580" v="31" actId="6549"/>
        <pc:sldMkLst>
          <pc:docMk/>
          <pc:sldMk cId="3711403431" sldId="263"/>
        </pc:sldMkLst>
      </pc:sldChg>
      <pc:sldChg chg="modNotesTx">
        <pc:chgData name="Velasquez, Terri" userId="c66d1f47-d5c2-4749-803d-0acbadc63894" providerId="ADAL" clId="{F7C9ACBF-1DD5-4780-8C57-412CEF30261D}" dt="2023-11-14T02:22:10.267" v="33" actId="6549"/>
        <pc:sldMkLst>
          <pc:docMk/>
          <pc:sldMk cId="556457962" sldId="264"/>
        </pc:sldMkLst>
      </pc:sldChg>
      <pc:sldChg chg="modNotesTx">
        <pc:chgData name="Velasquez, Terri" userId="c66d1f47-d5c2-4749-803d-0acbadc63894" providerId="ADAL" clId="{F7C9ACBF-1DD5-4780-8C57-412CEF30261D}" dt="2023-11-14T02:22:24.372" v="35" actId="6549"/>
        <pc:sldMkLst>
          <pc:docMk/>
          <pc:sldMk cId="298974389" sldId="265"/>
        </pc:sldMkLst>
      </pc:sldChg>
      <pc:sldChg chg="modNotesTx">
        <pc:chgData name="Velasquez, Terri" userId="c66d1f47-d5c2-4749-803d-0acbadc63894" providerId="ADAL" clId="{F7C9ACBF-1DD5-4780-8C57-412CEF30261D}" dt="2023-11-14T02:21:24.122" v="28" actId="20577"/>
        <pc:sldMkLst>
          <pc:docMk/>
          <pc:sldMk cId="155022199" sldId="288"/>
        </pc:sldMkLst>
      </pc:sldChg>
      <pc:sldChg chg="modNotesTx">
        <pc:chgData name="Velasquez, Terri" userId="c66d1f47-d5c2-4749-803d-0acbadc63894" providerId="ADAL" clId="{F7C9ACBF-1DD5-4780-8C57-412CEF30261D}" dt="2023-11-14T02:19:35.261" v="8" actId="20577"/>
        <pc:sldMkLst>
          <pc:docMk/>
          <pc:sldMk cId="1192617750" sldId="396"/>
        </pc:sldMkLst>
      </pc:sldChg>
      <pc:sldChg chg="modNotesTx">
        <pc:chgData name="Velasquez, Terri" userId="c66d1f47-d5c2-4749-803d-0acbadc63894" providerId="ADAL" clId="{F7C9ACBF-1DD5-4780-8C57-412CEF30261D}" dt="2023-11-14T02:19:30.060" v="7" actId="20577"/>
        <pc:sldMkLst>
          <pc:docMk/>
          <pc:sldMk cId="3576364908" sldId="398"/>
        </pc:sldMkLst>
      </pc:sldChg>
      <pc:sldChg chg="modNotesTx">
        <pc:chgData name="Velasquez, Terri" userId="c66d1f47-d5c2-4749-803d-0acbadc63894" providerId="ADAL" clId="{F7C9ACBF-1DD5-4780-8C57-412CEF30261D}" dt="2023-11-14T02:18:51.283" v="2" actId="20577"/>
        <pc:sldMkLst>
          <pc:docMk/>
          <pc:sldMk cId="2739082659" sldId="400"/>
        </pc:sldMkLst>
      </pc:sldChg>
      <pc:sldChg chg="modNotesTx">
        <pc:chgData name="Velasquez, Terri" userId="c66d1f47-d5c2-4749-803d-0acbadc63894" providerId="ADAL" clId="{F7C9ACBF-1DD5-4780-8C57-412CEF30261D}" dt="2023-11-14T02:18:35.631" v="0" actId="20577"/>
        <pc:sldMkLst>
          <pc:docMk/>
          <pc:sldMk cId="118113735" sldId="401"/>
        </pc:sldMkLst>
      </pc:sldChg>
      <pc:sldChg chg="modNotesTx">
        <pc:chgData name="Velasquez, Terri" userId="c66d1f47-d5c2-4749-803d-0acbadc63894" providerId="ADAL" clId="{F7C9ACBF-1DD5-4780-8C57-412CEF30261D}" dt="2023-11-14T02:19:41.692" v="9" actId="20577"/>
        <pc:sldMkLst>
          <pc:docMk/>
          <pc:sldMk cId="3560904031" sldId="402"/>
        </pc:sldMkLst>
      </pc:sldChg>
      <pc:sldChg chg="modNotesTx">
        <pc:chgData name="Velasquez, Terri" userId="c66d1f47-d5c2-4749-803d-0acbadc63894" providerId="ADAL" clId="{F7C9ACBF-1DD5-4780-8C57-412CEF30261D}" dt="2023-11-14T02:20:53.203" v="13" actId="20577"/>
        <pc:sldMkLst>
          <pc:docMk/>
          <pc:sldMk cId="2541190077" sldId="408"/>
        </pc:sldMkLst>
      </pc:sldChg>
      <pc:sldChg chg="modNotesTx">
        <pc:chgData name="Velasquez, Terri" userId="c66d1f47-d5c2-4749-803d-0acbadc63894" providerId="ADAL" clId="{F7C9ACBF-1DD5-4780-8C57-412CEF30261D}" dt="2023-11-14T02:19:19.574" v="6" actId="20577"/>
        <pc:sldMkLst>
          <pc:docMk/>
          <pc:sldMk cId="986678774" sldId="409"/>
        </pc:sldMkLst>
      </pc:sldChg>
      <pc:sldChg chg="modNotesTx">
        <pc:chgData name="Velasquez, Terri" userId="c66d1f47-d5c2-4749-803d-0acbadc63894" providerId="ADAL" clId="{F7C9ACBF-1DD5-4780-8C57-412CEF30261D}" dt="2023-11-14T02:19:12.918" v="5" actId="20577"/>
        <pc:sldMkLst>
          <pc:docMk/>
          <pc:sldMk cId="3750000529" sldId="412"/>
        </pc:sldMkLst>
      </pc:sldChg>
      <pc:sldChg chg="modNotesTx">
        <pc:chgData name="Velasquez, Terri" userId="c66d1f47-d5c2-4749-803d-0acbadc63894" providerId="ADAL" clId="{F7C9ACBF-1DD5-4780-8C57-412CEF30261D}" dt="2023-11-14T02:20:45.376" v="12" actId="20577"/>
        <pc:sldMkLst>
          <pc:docMk/>
          <pc:sldMk cId="4010131989" sldId="413"/>
        </pc:sldMkLst>
      </pc:sldChg>
      <pc:sldChg chg="del modNotesTx">
        <pc:chgData name="Velasquez, Terri" userId="c66d1f47-d5c2-4749-803d-0acbadc63894" providerId="ADAL" clId="{F7C9ACBF-1DD5-4780-8C57-412CEF30261D}" dt="2023-11-14T02:19:04.710" v="4" actId="47"/>
        <pc:sldMkLst>
          <pc:docMk/>
          <pc:sldMk cId="0" sldId="777"/>
        </pc:sldMkLst>
      </pc:sldChg>
      <pc:sldChg chg="modNotesTx">
        <pc:chgData name="Velasquez, Terri" userId="c66d1f47-d5c2-4749-803d-0acbadc63894" providerId="ADAL" clId="{F7C9ACBF-1DD5-4780-8C57-412CEF30261D}" dt="2023-11-14T02:19:58.231" v="11" actId="20577"/>
        <pc:sldMkLst>
          <pc:docMk/>
          <pc:sldMk cId="1490095457" sldId="848"/>
        </pc:sldMkLst>
      </pc:sldChg>
      <pc:sldChg chg="modNotesTx">
        <pc:chgData name="Velasquez, Terri" userId="c66d1f47-d5c2-4749-803d-0acbadc63894" providerId="ADAL" clId="{F7C9ACBF-1DD5-4780-8C57-412CEF30261D}" dt="2023-11-14T02:19:52.004" v="10" actId="20577"/>
        <pc:sldMkLst>
          <pc:docMk/>
          <pc:sldMk cId="231736392" sldId="849"/>
        </pc:sldMkLst>
      </pc:sldChg>
      <pc:sldChg chg="modNotesTx">
        <pc:chgData name="Velasquez, Terri" userId="c66d1f47-d5c2-4749-803d-0acbadc63894" providerId="ADAL" clId="{F7C9ACBF-1DD5-4780-8C57-412CEF30261D}" dt="2023-11-14T02:18:42.645" v="1" actId="20577"/>
        <pc:sldMkLst>
          <pc:docMk/>
          <pc:sldMk cId="1958137457" sldId="850"/>
        </pc:sldMkLst>
      </pc:sldChg>
      <pc:sldMasterChg chg="del delSldLayout">
        <pc:chgData name="Velasquez, Terri" userId="c66d1f47-d5c2-4749-803d-0acbadc63894" providerId="ADAL" clId="{F7C9ACBF-1DD5-4780-8C57-412CEF30261D}" dt="2023-11-14T02:19:04.710" v="4" actId="47"/>
        <pc:sldMasterMkLst>
          <pc:docMk/>
          <pc:sldMasterMk cId="627496900" sldId="2147483796"/>
        </pc:sldMasterMkLst>
        <pc:sldLayoutChg chg="del">
          <pc:chgData name="Velasquez, Terri" userId="c66d1f47-d5c2-4749-803d-0acbadc63894" providerId="ADAL" clId="{F7C9ACBF-1DD5-4780-8C57-412CEF30261D}" dt="2023-11-14T02:19:04.710" v="4" actId="47"/>
          <pc:sldLayoutMkLst>
            <pc:docMk/>
            <pc:sldMasterMk cId="627496900" sldId="2147483796"/>
            <pc:sldLayoutMk cId="2640425155" sldId="2147483797"/>
          </pc:sldLayoutMkLst>
        </pc:sldLayoutChg>
        <pc:sldLayoutChg chg="del">
          <pc:chgData name="Velasquez, Terri" userId="c66d1f47-d5c2-4749-803d-0acbadc63894" providerId="ADAL" clId="{F7C9ACBF-1DD5-4780-8C57-412CEF30261D}" dt="2023-11-14T02:19:04.710" v="4" actId="47"/>
          <pc:sldLayoutMkLst>
            <pc:docMk/>
            <pc:sldMasterMk cId="627496900" sldId="2147483796"/>
            <pc:sldLayoutMk cId="3844203886" sldId="2147483798"/>
          </pc:sldLayoutMkLst>
        </pc:sldLayoutChg>
        <pc:sldLayoutChg chg="del">
          <pc:chgData name="Velasquez, Terri" userId="c66d1f47-d5c2-4749-803d-0acbadc63894" providerId="ADAL" clId="{F7C9ACBF-1DD5-4780-8C57-412CEF30261D}" dt="2023-11-14T02:19:04.710" v="4" actId="47"/>
          <pc:sldLayoutMkLst>
            <pc:docMk/>
            <pc:sldMasterMk cId="627496900" sldId="2147483796"/>
            <pc:sldLayoutMk cId="3799245780" sldId="2147483799"/>
          </pc:sldLayoutMkLst>
        </pc:sldLayoutChg>
        <pc:sldLayoutChg chg="del">
          <pc:chgData name="Velasquez, Terri" userId="c66d1f47-d5c2-4749-803d-0acbadc63894" providerId="ADAL" clId="{F7C9ACBF-1DD5-4780-8C57-412CEF30261D}" dt="2023-11-14T02:19:04.710" v="4" actId="47"/>
          <pc:sldLayoutMkLst>
            <pc:docMk/>
            <pc:sldMasterMk cId="627496900" sldId="2147483796"/>
            <pc:sldLayoutMk cId="1020571325" sldId="2147483800"/>
          </pc:sldLayoutMkLst>
        </pc:sldLayoutChg>
        <pc:sldLayoutChg chg="del">
          <pc:chgData name="Velasquez, Terri" userId="c66d1f47-d5c2-4749-803d-0acbadc63894" providerId="ADAL" clId="{F7C9ACBF-1DD5-4780-8C57-412CEF30261D}" dt="2023-11-14T02:19:04.710" v="4" actId="47"/>
          <pc:sldLayoutMkLst>
            <pc:docMk/>
            <pc:sldMasterMk cId="627496900" sldId="2147483796"/>
            <pc:sldLayoutMk cId="2758397226" sldId="2147483801"/>
          </pc:sldLayoutMkLst>
        </pc:sldLayoutChg>
      </pc:sldMasterChg>
    </pc:docChg>
  </pc:docChgLst>
  <pc:docChgLst>
    <pc:chgData name="Velasquez, Terri" userId="c66d1f47-d5c2-4749-803d-0acbadc63894" providerId="ADAL" clId="{79090D5E-01FA-4C77-8FD0-309FEC8B20B4}"/>
    <pc:docChg chg="addSld delSld modSld">
      <pc:chgData name="Velasquez, Terri" userId="c66d1f47-d5c2-4749-803d-0acbadc63894" providerId="ADAL" clId="{79090D5E-01FA-4C77-8FD0-309FEC8B20B4}" dt="2023-10-08T15:24:21.869" v="23" actId="6549"/>
      <pc:docMkLst>
        <pc:docMk/>
      </pc:docMkLst>
      <pc:sldChg chg="modSp mod">
        <pc:chgData name="Velasquez, Terri" userId="c66d1f47-d5c2-4749-803d-0acbadc63894" providerId="ADAL" clId="{79090D5E-01FA-4C77-8FD0-309FEC8B20B4}" dt="2023-09-28T21:47:57.612" v="16" actId="20577"/>
        <pc:sldMkLst>
          <pc:docMk/>
          <pc:sldMk cId="0" sldId="256"/>
        </pc:sldMkLst>
        <pc:spChg chg="mod">
          <ac:chgData name="Velasquez, Terri" userId="c66d1f47-d5c2-4749-803d-0acbadc63894" providerId="ADAL" clId="{79090D5E-01FA-4C77-8FD0-309FEC8B20B4}" dt="2023-09-28T21:47:57.612" v="16" actId="20577"/>
          <ac:spMkLst>
            <pc:docMk/>
            <pc:sldMk cId="0" sldId="256"/>
            <ac:spMk id="2" creationId="{9BB31F5E-4D39-E70A-F8EE-73BAF5D769BB}"/>
          </ac:spMkLst>
        </pc:spChg>
      </pc:sldChg>
      <pc:sldChg chg="del">
        <pc:chgData name="Velasquez, Terri" userId="c66d1f47-d5c2-4749-803d-0acbadc63894" providerId="ADAL" clId="{79090D5E-01FA-4C77-8FD0-309FEC8B20B4}" dt="2023-10-08T15:22:24.597" v="21" actId="47"/>
        <pc:sldMkLst>
          <pc:docMk/>
          <pc:sldMk cId="721821445" sldId="407"/>
        </pc:sldMkLst>
      </pc:sldChg>
      <pc:sldChg chg="add del setBg">
        <pc:chgData name="Velasquez, Terri" userId="c66d1f47-d5c2-4749-803d-0acbadc63894" providerId="ADAL" clId="{79090D5E-01FA-4C77-8FD0-309FEC8B20B4}" dt="2023-09-29T21:11:43.382" v="20"/>
        <pc:sldMkLst>
          <pc:docMk/>
          <pc:sldMk cId="1247468809" sldId="852"/>
        </pc:sldMkLst>
      </pc:sldChg>
      <pc:sldChg chg="del">
        <pc:chgData name="Velasquez, Terri" userId="c66d1f47-d5c2-4749-803d-0acbadc63894" providerId="ADAL" clId="{79090D5E-01FA-4C77-8FD0-309FEC8B20B4}" dt="2023-09-29T21:11:34.157" v="18" actId="2696"/>
        <pc:sldMkLst>
          <pc:docMk/>
          <pc:sldMk cId="3605353054" sldId="852"/>
        </pc:sldMkLst>
      </pc:sldChg>
      <pc:sldChg chg="modSp mod">
        <pc:chgData name="Velasquez, Terri" userId="c66d1f47-d5c2-4749-803d-0acbadc63894" providerId="ADAL" clId="{79090D5E-01FA-4C77-8FD0-309FEC8B20B4}" dt="2023-10-08T15:24:21.869" v="23" actId="6549"/>
        <pc:sldMkLst>
          <pc:docMk/>
          <pc:sldMk cId="561289057" sldId="853"/>
        </pc:sldMkLst>
        <pc:spChg chg="mod">
          <ac:chgData name="Velasquez, Terri" userId="c66d1f47-d5c2-4749-803d-0acbadc63894" providerId="ADAL" clId="{79090D5E-01FA-4C77-8FD0-309FEC8B20B4}" dt="2023-10-08T15:24:21.869" v="23" actId="6549"/>
          <ac:spMkLst>
            <pc:docMk/>
            <pc:sldMk cId="561289057" sldId="853"/>
            <ac:spMk id="7" creationId="{D11EA072-FABC-6CF8-49FD-7E03D811BA83}"/>
          </ac:spMkLst>
        </pc:spChg>
      </pc:sldChg>
      <pc:sldChg chg="add del">
        <pc:chgData name="Velasquez, Terri" userId="c66d1f47-d5c2-4749-803d-0acbadc63894" providerId="ADAL" clId="{79090D5E-01FA-4C77-8FD0-309FEC8B20B4}" dt="2023-10-08T15:24:09.616" v="22" actId="47"/>
        <pc:sldMkLst>
          <pc:docMk/>
          <pc:sldMk cId="3056052759" sldId="8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EF707-0048-4878-B450-CB18269C3948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AE3DA-F7A4-4C9F-9899-74BEC0CEB5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27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5208905" algn="l"/>
              </a:tabLst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an honor to be here and to present a brief GFOA Overview.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77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980F96-A1DD-49C0-9D1C-D6FA412C7006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3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CF389C-CA10-4A0E-B3B6-E88C95616BF7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173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CF389C-CA10-4A0E-B3B6-E88C95616BF7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489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17D5A3-1E33-48C7-B5B8-B193EEE8B935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44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96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55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12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66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43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9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7ADE68-0ED7-4AD1-9CEB-223E95E00C52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99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485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9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7ADE68-0ED7-4AD1-9CEB-223E95E00C52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59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1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Thank you.</a:t>
            </a:r>
          </a:p>
        </p:txBody>
      </p:sp>
      <p:sp>
        <p:nvSpPr>
          <p:cNvPr id="271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5750" defTabSz="9334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9350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9725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28600" defTabSz="9334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34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52B885-2F36-4DE9-BFAF-B801C81F88C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34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43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AE3DA-F7A4-4C9F-9899-74BEC0CEB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26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39775" indent="-284163" defTabSz="9271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39825" indent="-227013" defTabSz="9271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598613" indent="-227013" defTabSz="9271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4225" indent="-227013" defTabSz="9271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1425" indent="-227013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68625" indent="-227013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5825" indent="-227013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3025" indent="-227013" defTabSz="927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27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374AB6-EB44-4F38-BDFB-A96D9F4CED5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271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264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A60485-DE2B-42AC-9B3A-B41DE09690E7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54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862A55-4009-4A78-BBCE-878E4B5B5CA7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025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1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8D8573-8A72-423B-BFD5-D6695549B27A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670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1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8D8573-8A72-423B-BFD5-D6695549B27A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31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1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366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366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36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8D8573-8A72-423B-BFD5-D6695549B27A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366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15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5639BA-A00C-4B8A-99DC-2246CE59C05F}"/>
              </a:ext>
            </a:extLst>
          </p:cNvPr>
          <p:cNvSpPr/>
          <p:nvPr userDrawn="1"/>
        </p:nvSpPr>
        <p:spPr>
          <a:xfrm>
            <a:off x="0" y="3429000"/>
            <a:ext cx="12136438" cy="2057400"/>
          </a:xfrm>
          <a:prstGeom prst="rect">
            <a:avLst/>
          </a:prstGeom>
          <a:solidFill>
            <a:schemeClr val="bg1"/>
          </a:solidFill>
          <a:ln w="63500"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68380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999703" y="5943600"/>
            <a:ext cx="8192596" cy="533400"/>
          </a:xfrm>
        </p:spPr>
        <p:txBody>
          <a:bodyPr>
            <a:normAutofit/>
          </a:bodyPr>
          <a:lstStyle>
            <a:lvl1pPr marL="0" indent="0" algn="ctr">
              <a:buNone/>
              <a:defRPr sz="1125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501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5400" y="914400"/>
            <a:ext cx="97536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9753600" y="0"/>
            <a:ext cx="2438400" cy="2819400"/>
          </a:xfrm>
          <a:prstGeom prst="rect">
            <a:avLst/>
          </a:prstGeom>
          <a:solidFill>
            <a:srgbClr val="000080"/>
          </a:solidFill>
          <a:ln w="635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Line 20"/>
          <p:cNvSpPr>
            <a:spLocks noChangeShapeType="1"/>
          </p:cNvSpPr>
          <p:nvPr userDrawn="1"/>
        </p:nvSpPr>
        <p:spPr bwMode="auto">
          <a:xfrm>
            <a:off x="0" y="2819400"/>
            <a:ext cx="121920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Oval 21"/>
          <p:cNvSpPr>
            <a:spLocks noChangeArrowheads="1"/>
          </p:cNvSpPr>
          <p:nvPr userDrawn="1"/>
        </p:nvSpPr>
        <p:spPr bwMode="auto">
          <a:xfrm>
            <a:off x="11055350" y="3022600"/>
            <a:ext cx="266700" cy="201613"/>
          </a:xfrm>
          <a:prstGeom prst="ellipse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Oval 22"/>
          <p:cNvSpPr>
            <a:spLocks noChangeArrowheads="1"/>
          </p:cNvSpPr>
          <p:nvPr userDrawn="1"/>
        </p:nvSpPr>
        <p:spPr bwMode="auto">
          <a:xfrm>
            <a:off x="11431588" y="3022600"/>
            <a:ext cx="269875" cy="201613"/>
          </a:xfrm>
          <a:prstGeom prst="ellipse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Oval 23"/>
          <p:cNvSpPr>
            <a:spLocks noChangeArrowheads="1"/>
          </p:cNvSpPr>
          <p:nvPr userDrawn="1"/>
        </p:nvSpPr>
        <p:spPr bwMode="auto">
          <a:xfrm>
            <a:off x="11431588" y="3298825"/>
            <a:ext cx="269875" cy="201613"/>
          </a:xfrm>
          <a:prstGeom prst="ellipse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Oval 24"/>
          <p:cNvSpPr>
            <a:spLocks noChangeArrowheads="1"/>
          </p:cNvSpPr>
          <p:nvPr userDrawn="1"/>
        </p:nvSpPr>
        <p:spPr bwMode="auto">
          <a:xfrm>
            <a:off x="10294938" y="3875088"/>
            <a:ext cx="269875" cy="201612"/>
          </a:xfrm>
          <a:prstGeom prst="ellipse">
            <a:avLst/>
          </a:prstGeom>
          <a:solidFill>
            <a:srgbClr val="1111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Oval 25"/>
          <p:cNvSpPr>
            <a:spLocks noChangeArrowheads="1"/>
          </p:cNvSpPr>
          <p:nvPr userDrawn="1"/>
        </p:nvSpPr>
        <p:spPr bwMode="auto">
          <a:xfrm>
            <a:off x="10674350" y="3875088"/>
            <a:ext cx="271463" cy="201612"/>
          </a:xfrm>
          <a:prstGeom prst="ellipse">
            <a:avLst/>
          </a:prstGeom>
          <a:solidFill>
            <a:srgbClr val="1111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2" name="Oval 26"/>
          <p:cNvSpPr>
            <a:spLocks noChangeArrowheads="1"/>
          </p:cNvSpPr>
          <p:nvPr userDrawn="1"/>
        </p:nvSpPr>
        <p:spPr bwMode="auto">
          <a:xfrm>
            <a:off x="10674350" y="4159250"/>
            <a:ext cx="271463" cy="201613"/>
          </a:xfrm>
          <a:prstGeom prst="ellipse">
            <a:avLst/>
          </a:prstGeom>
          <a:solidFill>
            <a:srgbClr val="4D4D4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3" name="Oval 27"/>
          <p:cNvSpPr>
            <a:spLocks noChangeArrowheads="1"/>
          </p:cNvSpPr>
          <p:nvPr userDrawn="1"/>
        </p:nvSpPr>
        <p:spPr bwMode="auto">
          <a:xfrm>
            <a:off x="11055350" y="4159250"/>
            <a:ext cx="266700" cy="201613"/>
          </a:xfrm>
          <a:prstGeom prst="ellipse">
            <a:avLst/>
          </a:prstGeom>
          <a:solidFill>
            <a:srgbClr val="4D4D4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4" name="Oval 28"/>
          <p:cNvSpPr>
            <a:spLocks noChangeArrowheads="1"/>
          </p:cNvSpPr>
          <p:nvPr userDrawn="1"/>
        </p:nvSpPr>
        <p:spPr bwMode="auto">
          <a:xfrm>
            <a:off x="11055350" y="4443413"/>
            <a:ext cx="266700" cy="201612"/>
          </a:xfrm>
          <a:prstGeom prst="ellipse">
            <a:avLst/>
          </a:prstGeom>
          <a:solidFill>
            <a:srgbClr val="77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5" name="Oval 29"/>
          <p:cNvSpPr>
            <a:spLocks noChangeArrowheads="1"/>
          </p:cNvSpPr>
          <p:nvPr userDrawn="1"/>
        </p:nvSpPr>
        <p:spPr bwMode="auto">
          <a:xfrm>
            <a:off x="11431588" y="4443413"/>
            <a:ext cx="269875" cy="201612"/>
          </a:xfrm>
          <a:prstGeom prst="ellipse">
            <a:avLst/>
          </a:prstGeom>
          <a:solidFill>
            <a:srgbClr val="77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6" name="Oval 30"/>
          <p:cNvSpPr>
            <a:spLocks noChangeArrowheads="1"/>
          </p:cNvSpPr>
          <p:nvPr userDrawn="1"/>
        </p:nvSpPr>
        <p:spPr bwMode="auto">
          <a:xfrm>
            <a:off x="11042650" y="3873500"/>
            <a:ext cx="268288" cy="201613"/>
          </a:xfrm>
          <a:prstGeom prst="ellipse">
            <a:avLst/>
          </a:prstGeom>
          <a:solidFill>
            <a:srgbClr val="1111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7" name="Oval 31"/>
          <p:cNvSpPr>
            <a:spLocks noChangeArrowheads="1"/>
          </p:cNvSpPr>
          <p:nvPr userDrawn="1"/>
        </p:nvSpPr>
        <p:spPr bwMode="auto">
          <a:xfrm>
            <a:off x="11422063" y="3873500"/>
            <a:ext cx="268287" cy="201613"/>
          </a:xfrm>
          <a:prstGeom prst="ellipse">
            <a:avLst/>
          </a:prstGeom>
          <a:solidFill>
            <a:srgbClr val="1111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8" name="Oval 32"/>
          <p:cNvSpPr>
            <a:spLocks noChangeArrowheads="1"/>
          </p:cNvSpPr>
          <p:nvPr userDrawn="1"/>
        </p:nvSpPr>
        <p:spPr bwMode="auto">
          <a:xfrm>
            <a:off x="11422063" y="4149725"/>
            <a:ext cx="268287" cy="201613"/>
          </a:xfrm>
          <a:prstGeom prst="ellipse">
            <a:avLst/>
          </a:prstGeom>
          <a:solidFill>
            <a:srgbClr val="4D4D4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9" name="Oval 33"/>
          <p:cNvSpPr>
            <a:spLocks noChangeArrowheads="1"/>
          </p:cNvSpPr>
          <p:nvPr userDrawn="1"/>
        </p:nvSpPr>
        <p:spPr bwMode="auto">
          <a:xfrm>
            <a:off x="11422063" y="4740275"/>
            <a:ext cx="268287" cy="201613"/>
          </a:xfrm>
          <a:prstGeom prst="ellipse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0" name="Oval 34"/>
          <p:cNvSpPr>
            <a:spLocks noChangeArrowheads="1"/>
          </p:cNvSpPr>
          <p:nvPr userDrawn="1"/>
        </p:nvSpPr>
        <p:spPr bwMode="auto">
          <a:xfrm>
            <a:off x="11804650" y="3602038"/>
            <a:ext cx="268288" cy="20161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1" name="Oval 35"/>
          <p:cNvSpPr>
            <a:spLocks noChangeArrowheads="1"/>
          </p:cNvSpPr>
          <p:nvPr userDrawn="1"/>
        </p:nvSpPr>
        <p:spPr bwMode="auto">
          <a:xfrm>
            <a:off x="11793538" y="3032125"/>
            <a:ext cx="269875" cy="201613"/>
          </a:xfrm>
          <a:prstGeom prst="ellipse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2" name="Oval 36"/>
          <p:cNvSpPr>
            <a:spLocks noChangeArrowheads="1"/>
          </p:cNvSpPr>
          <p:nvPr userDrawn="1"/>
        </p:nvSpPr>
        <p:spPr bwMode="auto">
          <a:xfrm>
            <a:off x="11793538" y="3308350"/>
            <a:ext cx="269875" cy="201613"/>
          </a:xfrm>
          <a:prstGeom prst="ellipse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3" name="Oval 37"/>
          <p:cNvSpPr>
            <a:spLocks noChangeArrowheads="1"/>
          </p:cNvSpPr>
          <p:nvPr userDrawn="1"/>
        </p:nvSpPr>
        <p:spPr bwMode="auto">
          <a:xfrm>
            <a:off x="11793538" y="4452938"/>
            <a:ext cx="269875" cy="201612"/>
          </a:xfrm>
          <a:prstGeom prst="ellipse">
            <a:avLst/>
          </a:prstGeom>
          <a:solidFill>
            <a:srgbClr val="77777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4" name="Oval 38"/>
          <p:cNvSpPr>
            <a:spLocks noChangeArrowheads="1"/>
          </p:cNvSpPr>
          <p:nvPr userDrawn="1"/>
        </p:nvSpPr>
        <p:spPr bwMode="auto">
          <a:xfrm>
            <a:off x="11784013" y="3883025"/>
            <a:ext cx="269875" cy="201613"/>
          </a:xfrm>
          <a:prstGeom prst="ellipse">
            <a:avLst/>
          </a:prstGeom>
          <a:solidFill>
            <a:srgbClr val="1111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5" name="Oval 39"/>
          <p:cNvSpPr>
            <a:spLocks noChangeArrowheads="1"/>
          </p:cNvSpPr>
          <p:nvPr userDrawn="1"/>
        </p:nvSpPr>
        <p:spPr bwMode="auto">
          <a:xfrm>
            <a:off x="11784013" y="4159250"/>
            <a:ext cx="269875" cy="201613"/>
          </a:xfrm>
          <a:prstGeom prst="ellipse">
            <a:avLst/>
          </a:prstGeom>
          <a:solidFill>
            <a:srgbClr val="4D4D4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6" name="Oval 40"/>
          <p:cNvSpPr>
            <a:spLocks noChangeArrowheads="1"/>
          </p:cNvSpPr>
          <p:nvPr userDrawn="1"/>
        </p:nvSpPr>
        <p:spPr bwMode="auto">
          <a:xfrm>
            <a:off x="11784013" y="4749800"/>
            <a:ext cx="269875" cy="201613"/>
          </a:xfrm>
          <a:prstGeom prst="ellipse">
            <a:avLst/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27" name="Oval 41"/>
          <p:cNvSpPr>
            <a:spLocks noChangeArrowheads="1"/>
          </p:cNvSpPr>
          <p:nvPr userDrawn="1"/>
        </p:nvSpPr>
        <p:spPr bwMode="auto">
          <a:xfrm>
            <a:off x="11784013" y="5026025"/>
            <a:ext cx="269875" cy="201613"/>
          </a:xfrm>
          <a:prstGeom prst="ellipse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28" name="Picture 42" descr="GFOAbluewhi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381000"/>
            <a:ext cx="22002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217" y="466725"/>
            <a:ext cx="9042400" cy="2133600"/>
          </a:xfrm>
        </p:spPr>
        <p:txBody>
          <a:bodyPr/>
          <a:lstStyle>
            <a:lvl1pPr algn="r">
              <a:defRPr sz="4800">
                <a:solidFill>
                  <a:srgbClr val="000080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9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C6FA5-F5C4-4450-AA85-C2CCE2C5F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631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_st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17" y="215901"/>
            <a:ext cx="1176020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6317" y="4243389"/>
            <a:ext cx="11250083" cy="492125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718" y="4775200"/>
            <a:ext cx="11218333" cy="369332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800"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75998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 userDrawn="1"/>
        </p:nvSpPr>
        <p:spPr bwMode="gray">
          <a:xfrm>
            <a:off x="243418" y="5930900"/>
            <a:ext cx="1157816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7" name="Rectangle 37"/>
          <p:cNvSpPr>
            <a:spLocks noChangeArrowheads="1"/>
          </p:cNvSpPr>
          <p:nvPr userDrawn="1"/>
        </p:nvSpPr>
        <p:spPr bwMode="gray">
          <a:xfrm>
            <a:off x="6014217" y="105847"/>
            <a:ext cx="184730" cy="36933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n-US" altLang="en-US" sz="180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gray">
          <a:xfrm>
            <a:off x="1769534" y="6392863"/>
            <a:ext cx="85555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200"/>
              <a:t>GOVERNMENT FINANCE OFFICERS ASSOCIATION</a:t>
            </a:r>
          </a:p>
        </p:txBody>
      </p:sp>
      <p:pic>
        <p:nvPicPr>
          <p:cNvPr id="9" name="Picture 10" descr="GFOA logo R_rgb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85" y="6034088"/>
            <a:ext cx="789516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6900" y="1511300"/>
            <a:ext cx="10972800" cy="4206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4784" y="611189"/>
            <a:ext cx="10972800" cy="36353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91E5C40-919A-4D17-ABE9-2B7041BF90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788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786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8200"/>
          </a:xfrm>
          <a:solidFill>
            <a:srgbClr val="004E95"/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638"/>
            <a:ext cx="10972800" cy="5592763"/>
          </a:xfrm>
        </p:spPr>
        <p:txBody>
          <a:bodyPr/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>
                <a:solidFill>
                  <a:schemeClr val="tx1"/>
                </a:solidFill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448800" y="777876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F75DCBFD-87FE-4EA7-9D41-99B65EA56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6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3962400"/>
            <a:ext cx="12136967" cy="1524000"/>
          </a:xfrm>
          <a:prstGeom prst="rect">
            <a:avLst/>
          </a:prstGeom>
          <a:solidFill>
            <a:schemeClr val="bg1"/>
          </a:solidFill>
          <a:ln w="63500"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235201" y="4343401"/>
            <a:ext cx="7059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800" b="1">
                <a:solidFill>
                  <a:srgbClr val="004E95"/>
                </a:solidFill>
                <a:latin typeface="Book Antiqua" panose="02040602050305030304" pitchFamily="18" charset="0"/>
              </a:rPr>
              <a:t>Government Finance Officers Association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038600"/>
            <a:ext cx="1568451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6837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999702" y="5943600"/>
            <a:ext cx="8192596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3971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791200"/>
            <a:ext cx="12192000" cy="1066800"/>
          </a:xfrm>
          <a:prstGeom prst="rect">
            <a:avLst/>
          </a:prstGeom>
          <a:solidFill>
            <a:srgbClr val="8BB63F"/>
          </a:solidFill>
          <a:ln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latin typeface="Helvetica" pitchFamily="34" charset="0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4" y="152400"/>
            <a:ext cx="5228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286000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solidFill>
                  <a:prstClr val="white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85E3F79A-9B7C-4332-98FA-AB07BF89DE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26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8200"/>
          </a:xfrm>
          <a:solidFill>
            <a:srgbClr val="004E95"/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638"/>
            <a:ext cx="10972800" cy="5592763"/>
          </a:xfrm>
        </p:spPr>
        <p:txBody>
          <a:bodyPr/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>
                <a:solidFill>
                  <a:schemeClr val="tx1"/>
                </a:solidFill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448800" y="777876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084A61F1-2D3D-4282-BCC1-BEA916CD2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0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609600" y="1371600"/>
            <a:ext cx="10972800" cy="0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 S</a:t>
            </a:r>
            <a:fld id="{0BD37F95-7799-4863-9411-50CDDF541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56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64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00A861A-C37A-47DB-8ABE-C0A6BF7C6B56}"/>
              </a:ext>
            </a:extLst>
          </p:cNvPr>
          <p:cNvSpPr/>
          <p:nvPr userDrawn="1"/>
        </p:nvSpPr>
        <p:spPr>
          <a:xfrm>
            <a:off x="0" y="5791200"/>
            <a:ext cx="12192000" cy="1066800"/>
          </a:xfrm>
          <a:prstGeom prst="rect">
            <a:avLst/>
          </a:prstGeom>
          <a:solidFill>
            <a:srgbClr val="8BB63F"/>
          </a:solidFill>
          <a:ln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Helvetica" pitchFamily="34" charset="0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52400"/>
            <a:ext cx="52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286000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3E89C-7367-4A66-ADC4-F8277EB54A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S</a:t>
            </a:r>
            <a:fld id="{BAF5D8E4-FFF2-430A-994B-90CECC4A5F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17701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31095BCF-6301-4D81-B2A6-D0C00D86E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76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19C71-E013-4095-958F-82FF4DA45D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65501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9263"/>
            <a:ext cx="10972800" cy="10906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93602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fld id="{2F9744C8-BA00-4A13-B9E0-50CE96922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54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BFD06-50B3-4D15-BC77-31144162ED66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D5F63-DC5D-483D-A757-3246D5C53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63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FF9E5-D49E-4438-887A-F6F160BC1B24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795DA-BC87-4D6D-B146-271226FAE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31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6DAD-4BE1-418E-9610-3F9D46BCB732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A6E8E-C99A-4E26-9F08-5F4683C48F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64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9C49-DFAB-4555-A57B-AAED40890A7E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7E9F2-6406-4718-9F4E-E079039F9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95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42AC1-3305-4973-AAE2-A43AA3554E26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362F2-CAB2-4074-920A-6F4DCFFAD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25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FA78F-AAA0-4440-A464-C2FE509CDFD0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325B-741E-4BFD-B5D0-DA99C2FA1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0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52400"/>
            <a:ext cx="52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6B89C6-F1D1-4F37-96E7-E65B47D0D918}"/>
              </a:ext>
            </a:extLst>
          </p:cNvPr>
          <p:cNvCxnSpPr/>
          <p:nvPr userDrawn="1"/>
        </p:nvCxnSpPr>
        <p:spPr>
          <a:xfrm>
            <a:off x="609600" y="1371600"/>
            <a:ext cx="10972800" cy="0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004E95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Font typeface="Wingdings" panose="05000000000000000000" pitchFamily="2" charset="2"/>
              <a:buChar char="§"/>
              <a:defRPr baseline="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>
                <a:solidFill>
                  <a:schemeClr val="tx1"/>
                </a:solidFill>
                <a:latin typeface="Helvetic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A921C-FD17-42D0-BCC9-9964E56110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</a:t>
            </a:r>
            <a:fld id="{F282D007-3449-47FF-8B8D-D9006A5BAA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1670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B5FD4-2CFA-46DA-A5D0-D8C2DB88C050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C5848-D013-4796-B4C9-A5CA9ACA48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796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26ECE-0C71-419C-8B6F-809854C64397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1D2CA-F375-4944-A37D-486683D52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63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44AC3-7EA6-4CA3-8D32-26915B0D037F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16EF2-C5F7-4CD9-B512-6B35AD632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052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E5796-A3C6-4737-A865-B88E1FDCD218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99A4B-7025-4BF8-8D8B-B3DB773F8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55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02570-6243-4B2B-8DC8-2FC51CF09F14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50F69-CBB3-4941-BF6D-7C7306B45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348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3962400"/>
            <a:ext cx="12136967" cy="1524000"/>
          </a:xfrm>
          <a:prstGeom prst="rect">
            <a:avLst/>
          </a:prstGeom>
          <a:solidFill>
            <a:schemeClr val="bg1"/>
          </a:solidFill>
          <a:ln w="63500"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235201" y="4343401"/>
            <a:ext cx="7059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800" b="1">
                <a:solidFill>
                  <a:srgbClr val="004E95"/>
                </a:solidFill>
                <a:latin typeface="Book Antiqua" panose="02040602050305030304" pitchFamily="18" charset="0"/>
              </a:rPr>
              <a:t>Government Finance Officers Association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038600"/>
            <a:ext cx="1568451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6837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999702" y="5943600"/>
            <a:ext cx="8192596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69931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_st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17" y="215901"/>
            <a:ext cx="1176020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6317" y="4243389"/>
            <a:ext cx="11250083" cy="492125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718" y="4775200"/>
            <a:ext cx="11218333" cy="369332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800"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519150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 userDrawn="1"/>
        </p:nvSpPr>
        <p:spPr bwMode="gray">
          <a:xfrm>
            <a:off x="243418" y="5930900"/>
            <a:ext cx="1157816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7" name="Rectangle 37"/>
          <p:cNvSpPr>
            <a:spLocks noChangeArrowheads="1"/>
          </p:cNvSpPr>
          <p:nvPr userDrawn="1"/>
        </p:nvSpPr>
        <p:spPr bwMode="gray">
          <a:xfrm>
            <a:off x="6014217" y="105847"/>
            <a:ext cx="184730" cy="36933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n-US" altLang="en-US" sz="180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gray">
          <a:xfrm>
            <a:off x="1769534" y="6392863"/>
            <a:ext cx="85555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200"/>
              <a:t>GOVERNMENT FINANCE OFFICERS ASSOCIATION</a:t>
            </a:r>
          </a:p>
        </p:txBody>
      </p:sp>
      <p:pic>
        <p:nvPicPr>
          <p:cNvPr id="9" name="Picture 10" descr="GFOA logo R_rgb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85" y="6034088"/>
            <a:ext cx="789516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6900" y="1511300"/>
            <a:ext cx="10972800" cy="4206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4784" y="611189"/>
            <a:ext cx="10972800" cy="36353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6075874-AD36-4147-968E-0923CBCE22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59494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6675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8200"/>
          </a:xfrm>
          <a:solidFill>
            <a:srgbClr val="004E95"/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638"/>
            <a:ext cx="10972800" cy="5592763"/>
          </a:xfrm>
        </p:spPr>
        <p:txBody>
          <a:bodyPr/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>
                <a:solidFill>
                  <a:schemeClr val="tx1"/>
                </a:solidFill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448800" y="777876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D707D0DC-820F-44A4-9B0E-33808D625A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0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52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0542CAD-7C64-4DCD-AE2C-91E3F2ACD982}"/>
              </a:ext>
            </a:extLst>
          </p:cNvPr>
          <p:cNvCxnSpPr/>
          <p:nvPr userDrawn="1"/>
        </p:nvCxnSpPr>
        <p:spPr>
          <a:xfrm>
            <a:off x="609600" y="1371600"/>
            <a:ext cx="10972800" cy="0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 marL="257175" indent="-257175">
              <a:buFont typeface="Wingdings" panose="05000000000000000000" pitchFamily="2" charset="2"/>
              <a:buChar char="§"/>
              <a:defRPr sz="1575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135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1125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013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013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 marL="257175" indent="-257175">
              <a:buFont typeface="Wingdings" panose="05000000000000000000" pitchFamily="2" charset="2"/>
              <a:buChar char="§"/>
              <a:defRPr sz="1575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135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1125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013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013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64FD36-51EA-48CE-BCFC-8113ACE48A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S</a:t>
            </a:r>
            <a:fld id="{C1AC3760-2B2B-4387-BE5A-DD86B19064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87518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F7B261F-4A0A-4D0A-8B71-BF8353F031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</a:t>
            </a:r>
            <a:fld id="{8677E600-C81D-4DCF-8DE4-8D67A5DC8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9431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5639BA-A00C-4B8A-99DC-2246CE59C05F}"/>
              </a:ext>
            </a:extLst>
          </p:cNvPr>
          <p:cNvSpPr/>
          <p:nvPr userDrawn="1"/>
        </p:nvSpPr>
        <p:spPr>
          <a:xfrm>
            <a:off x="1" y="3429000"/>
            <a:ext cx="12136967" cy="2057400"/>
          </a:xfrm>
          <a:prstGeom prst="rect">
            <a:avLst/>
          </a:prstGeom>
          <a:solidFill>
            <a:schemeClr val="bg1"/>
          </a:solidFill>
          <a:ln w="63500"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68382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999703" y="5943600"/>
            <a:ext cx="8192596" cy="533400"/>
          </a:xfrm>
        </p:spPr>
        <p:txBody>
          <a:bodyPr>
            <a:normAutofit/>
          </a:bodyPr>
          <a:lstStyle>
            <a:lvl1pPr marL="0" indent="0" algn="ctr">
              <a:buNone/>
              <a:defRPr sz="844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6134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3962400"/>
            <a:ext cx="12136967" cy="1524000"/>
          </a:xfrm>
          <a:prstGeom prst="rect">
            <a:avLst/>
          </a:prstGeom>
          <a:solidFill>
            <a:schemeClr val="bg1"/>
          </a:solidFill>
          <a:ln w="63500"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235201" y="4343401"/>
            <a:ext cx="7059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800" b="1">
                <a:solidFill>
                  <a:srgbClr val="004E95"/>
                </a:solidFill>
                <a:latin typeface="Book Antiqua" panose="02040602050305030304" pitchFamily="18" charset="0"/>
              </a:rPr>
              <a:t>Government Finance Officers Association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038600"/>
            <a:ext cx="1568451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6837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999702" y="5943600"/>
            <a:ext cx="8192596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5661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791200"/>
            <a:ext cx="12192000" cy="1066800"/>
          </a:xfrm>
          <a:prstGeom prst="rect">
            <a:avLst/>
          </a:prstGeom>
          <a:solidFill>
            <a:srgbClr val="8BB63F"/>
          </a:solidFill>
          <a:ln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latin typeface="Helvetica" pitchFamily="34" charset="0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4" y="152400"/>
            <a:ext cx="5228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286000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solidFill>
                  <a:prstClr val="white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5DC016CF-20FF-4D2D-B597-17ED52DD0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278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8200"/>
          </a:xfrm>
          <a:solidFill>
            <a:srgbClr val="004E95"/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638"/>
            <a:ext cx="10972800" cy="5592763"/>
          </a:xfrm>
        </p:spPr>
        <p:txBody>
          <a:bodyPr/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>
                <a:solidFill>
                  <a:schemeClr val="tx1"/>
                </a:solidFill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448800" y="777876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A6B915C1-50CB-4078-A867-365F20D35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533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609600" y="1371600"/>
            <a:ext cx="10972800" cy="0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 S</a:t>
            </a:r>
            <a:fld id="{5FE8030E-C2D6-4520-A742-709B881D5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819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9205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6B30DB6B-8BEB-473D-9AB4-DA9EB1A56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674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9C558-79BF-4A72-9EC4-351E7BD200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567157"/>
      </p:ext>
    </p:extLst>
  </p:cSld>
  <p:clrMapOvr>
    <a:masterClrMapping/>
  </p:clrMapOvr>
  <p:transition advClick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9263"/>
            <a:ext cx="10972800" cy="10906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822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52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F7B261F-4A0A-4D0A-8B71-BF8353F031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</a:t>
            </a:r>
            <a:fld id="{78B85A01-C594-4D67-BA05-97E4B02E96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0682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fld id="{79A2ED65-4B5A-40EB-A67D-7C5DC368A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086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3962400"/>
            <a:ext cx="12136967" cy="1524000"/>
          </a:xfrm>
          <a:prstGeom prst="rect">
            <a:avLst/>
          </a:prstGeom>
          <a:solidFill>
            <a:schemeClr val="bg1"/>
          </a:solidFill>
          <a:ln w="63500"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235201" y="4343401"/>
            <a:ext cx="7059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800" b="1">
                <a:solidFill>
                  <a:srgbClr val="004E95"/>
                </a:solidFill>
                <a:latin typeface="Book Antiqua" panose="02040602050305030304" pitchFamily="18" charset="0"/>
              </a:rPr>
              <a:t>Government Finance Officers Association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038600"/>
            <a:ext cx="1568451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6837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999702" y="5943600"/>
            <a:ext cx="8192596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66729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791200"/>
            <a:ext cx="12192000" cy="1066800"/>
          </a:xfrm>
          <a:prstGeom prst="rect">
            <a:avLst/>
          </a:prstGeom>
          <a:solidFill>
            <a:srgbClr val="8BB63F"/>
          </a:solidFill>
          <a:ln>
            <a:solidFill>
              <a:srgbClr val="8BB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latin typeface="Helvetica" pitchFamily="34" charset="0"/>
            </a:endParaRPr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4" y="152400"/>
            <a:ext cx="5228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286000"/>
            <a:ext cx="109728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solidFill>
                  <a:prstClr val="white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3D37E9B5-4FB5-4B52-A896-74AB982A5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002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8200"/>
          </a:xfrm>
          <a:solidFill>
            <a:srgbClr val="004E95"/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36638"/>
            <a:ext cx="10972800" cy="5592763"/>
          </a:xfrm>
        </p:spPr>
        <p:txBody>
          <a:bodyPr/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>
                <a:solidFill>
                  <a:schemeClr val="tx1"/>
                </a:solidFill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448800" y="777876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3F9CAB7B-868C-4D66-8C14-5CD750280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252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609600" y="1371600"/>
            <a:ext cx="10972800" cy="0"/>
          </a:xfrm>
          <a:prstGeom prst="line">
            <a:avLst/>
          </a:prstGeom>
          <a:ln>
            <a:solidFill>
              <a:srgbClr val="6363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Helvetic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 S</a:t>
            </a:r>
            <a:fld id="{93DCE694-92DD-45AE-8D87-C63F36CBD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948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52400"/>
            <a:ext cx="522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6910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144000" y="152401"/>
            <a:ext cx="2844800" cy="365125"/>
          </a:xfrm>
        </p:spPr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AAC3AA1E-9BB6-4779-AB99-4DCDF3DBC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9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9E246-3FE6-4B5F-90B9-5F6B4BD200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144306"/>
      </p:ext>
    </p:extLst>
  </p:cSld>
  <p:clrMapOvr>
    <a:masterClrMapping/>
  </p:clrMapOvr>
  <p:transition advClick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9263"/>
            <a:ext cx="10972800" cy="10906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461742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</a:t>
            </a:r>
            <a:fld id="{A0E01B4C-4479-4EC0-AC11-4E8C4E2A3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1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54B5BE3-1604-4939-BF8A-4A2A2917D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</a:t>
            </a:r>
            <a:fld id="{53332F02-EB20-4120-8CCA-99F525F6B0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9682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6A3CFD-C396-D846-1DDD-6E9A188AD063}"/>
              </a:ext>
            </a:extLst>
          </p:cNvPr>
          <p:cNvSpPr/>
          <p:nvPr userDrawn="1"/>
        </p:nvSpPr>
        <p:spPr>
          <a:xfrm rot="5400000">
            <a:off x="5435600" y="-1897062"/>
            <a:ext cx="1320800" cy="12192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44412-AFE1-1E9A-FA76-8A90DC845F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45463" y="5554663"/>
            <a:ext cx="4114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 dirty="0">
                <a:solidFill>
                  <a:schemeClr val="tx2"/>
                </a:solidFill>
                <a:latin typeface="Book Antiqua" pitchFamily="18" charset="0"/>
              </a:rPr>
              <a:t>Government Finance Officers Association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00B254-6A76-EBFE-0B02-43438CF1D2A0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16118E-12B5-AA50-E618-F9E9E145E2C7}"/>
              </a:ext>
            </a:extLst>
          </p:cNvPr>
          <p:cNvSpPr/>
          <p:nvPr userDrawn="1"/>
        </p:nvSpPr>
        <p:spPr>
          <a:xfrm>
            <a:off x="395288" y="0"/>
            <a:ext cx="1760537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D3D7C3B8-EC28-7346-D10F-EE1634A56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63" y="5435600"/>
            <a:ext cx="457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1644" y="680508"/>
            <a:ext cx="9632133" cy="1757892"/>
          </a:xfrm>
          <a:solidFill>
            <a:schemeClr val="bg1"/>
          </a:solidFill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96728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7E872C-CDD7-5126-B8D0-BB2F88CA16D5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DE5C1C-0D06-D7DB-DD8B-1B4B48519612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0B826E-1AE1-E529-F9CD-D58995855531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CFF5A4-92F3-9181-FB2C-706649DA54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06934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344646-B63D-BF75-B136-198BFC9AF6B9}"/>
              </a:ext>
            </a:extLst>
          </p:cNvPr>
          <p:cNvSpPr/>
          <p:nvPr userDrawn="1"/>
        </p:nvSpPr>
        <p:spPr>
          <a:xfrm>
            <a:off x="0" y="914400"/>
            <a:ext cx="12192000" cy="12223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43D37-8999-25E1-3C37-1B268B5CAEEB}"/>
              </a:ext>
            </a:extLst>
          </p:cNvPr>
          <p:cNvSpPr/>
          <p:nvPr userDrawn="1"/>
        </p:nvSpPr>
        <p:spPr>
          <a:xfrm>
            <a:off x="123825" y="0"/>
            <a:ext cx="598488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7E39CC-9F2B-28F6-33A6-8FF0E8A3B4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51" y="6239929"/>
            <a:ext cx="456165" cy="558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956" y="0"/>
            <a:ext cx="11198579" cy="838200"/>
          </a:xfrm>
          <a:noFill/>
        </p:spPr>
        <p:txBody>
          <a:bodyPr/>
          <a:lstStyle>
            <a:lvl1pPr algn="l">
              <a:defRPr sz="3600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955" y="1244600"/>
            <a:ext cx="11198579" cy="5410200"/>
          </a:xfrm>
        </p:spPr>
        <p:txBody>
          <a:bodyPr>
            <a:normAutofit/>
          </a:bodyPr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2969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2401C7-646F-31C5-5F92-DE1CD2D2D575}"/>
              </a:ext>
            </a:extLst>
          </p:cNvPr>
          <p:cNvSpPr/>
          <p:nvPr userDrawn="1"/>
        </p:nvSpPr>
        <p:spPr>
          <a:xfrm>
            <a:off x="0" y="1036638"/>
            <a:ext cx="6367463" cy="4699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CCC355-70FD-90DE-5732-D7821A1EDDA1}"/>
              </a:ext>
            </a:extLst>
          </p:cNvPr>
          <p:cNvSpPr/>
          <p:nvPr userDrawn="1"/>
        </p:nvSpPr>
        <p:spPr>
          <a:xfrm>
            <a:off x="0" y="914400"/>
            <a:ext cx="12192000" cy="12223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847DD0-429E-2801-A926-FEB67DBFBAC4}"/>
              </a:ext>
            </a:extLst>
          </p:cNvPr>
          <p:cNvSpPr/>
          <p:nvPr userDrawn="1"/>
        </p:nvSpPr>
        <p:spPr>
          <a:xfrm>
            <a:off x="123825" y="0"/>
            <a:ext cx="598488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EED569-41FB-701E-CA1F-9B316A8B8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55" y="6333066"/>
            <a:ext cx="423912" cy="3894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2C27F6-8357-6678-F9AC-422AAF9FD13B}"/>
              </a:ext>
            </a:extLst>
          </p:cNvPr>
          <p:cNvSpPr/>
          <p:nvPr userDrawn="1"/>
        </p:nvSpPr>
        <p:spPr>
          <a:xfrm>
            <a:off x="6367463" y="1062038"/>
            <a:ext cx="5824537" cy="4445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1"/>
            <a:ext cx="11469511" cy="829733"/>
          </a:xfrm>
        </p:spPr>
        <p:txBody>
          <a:bodyPr/>
          <a:lstStyle>
            <a:lvl1pPr algn="l">
              <a:defRPr sz="4000"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044" y="1589352"/>
            <a:ext cx="5271912" cy="4525963"/>
          </a:xfr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044" y="1589352"/>
            <a:ext cx="5271912" cy="4525963"/>
          </a:xfr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549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9ED5BD-D992-F46F-B5E0-F4EA857E865F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C677C7-23E3-6EA7-EDBC-2D1EE1397CA0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29D69F-B25E-CFA8-007F-29B0650BE1B5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25E9EE-05A1-B479-8EC6-F89C804F42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73249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8895F8-8D00-D27D-81F1-BD6E5512047E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F9E6CC-F95F-1382-509E-29AC73B31300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12D75E-8F97-797D-65AA-57A9A35BB5B2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F4B529-2342-DBE9-2E45-73E9EBB171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57762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AF4292-24D7-A41D-4938-0B6771FA293C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28501D-B901-C92D-314A-9588D97F5D7B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C0F556-AFA2-1DFD-3F79-BFBF46BD2977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EB5866-4381-CF65-8072-CA0F11382A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70096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8BC89FA-2D39-063D-241F-F270C1887695}"/>
              </a:ext>
            </a:extLst>
          </p:cNvPr>
          <p:cNvSpPr/>
          <p:nvPr userDrawn="1"/>
        </p:nvSpPr>
        <p:spPr>
          <a:xfrm rot="5400000">
            <a:off x="5435600" y="-1897062"/>
            <a:ext cx="1320800" cy="12192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0C87A3-8F9F-44D5-C9FF-78BAB8E6FB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45463" y="5554663"/>
            <a:ext cx="4114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600" b="1" dirty="0">
                <a:solidFill>
                  <a:schemeClr val="tx2"/>
                </a:solidFill>
                <a:latin typeface="Book Antiqua" pitchFamily="18" charset="0"/>
              </a:rPr>
              <a:t>Government Finance Officers Association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BC0EA7-EED4-5F86-F5AE-FF79F2AED15C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E4AFAB-BFB6-B090-0C4C-23517B5478CA}"/>
              </a:ext>
            </a:extLst>
          </p:cNvPr>
          <p:cNvSpPr/>
          <p:nvPr userDrawn="1"/>
        </p:nvSpPr>
        <p:spPr>
          <a:xfrm>
            <a:off x="395288" y="0"/>
            <a:ext cx="1760537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BEA986E6-0F92-89A1-56F9-6F46D46BE5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63" y="5435600"/>
            <a:ext cx="457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91644" y="680508"/>
            <a:ext cx="9632133" cy="1757892"/>
          </a:xfrm>
          <a:solidFill>
            <a:schemeClr val="bg1"/>
          </a:solidFill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61472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D498ED-7D25-2E09-986E-5062AD359077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D4E9FB-38E0-F480-E0E2-ED2F7BFA8E74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73AF0F-4840-624F-A0BE-24DD40362C3B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8B5AEA-604D-A5D9-185C-71646F4713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86164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3C2135-DE83-7876-3200-6DA26453C051}"/>
              </a:ext>
            </a:extLst>
          </p:cNvPr>
          <p:cNvSpPr/>
          <p:nvPr userDrawn="1"/>
        </p:nvSpPr>
        <p:spPr>
          <a:xfrm>
            <a:off x="0" y="914400"/>
            <a:ext cx="12192000" cy="12223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ECA3E-530D-E920-05A7-36E8C1105713}"/>
              </a:ext>
            </a:extLst>
          </p:cNvPr>
          <p:cNvSpPr/>
          <p:nvPr userDrawn="1"/>
        </p:nvSpPr>
        <p:spPr>
          <a:xfrm>
            <a:off x="123825" y="0"/>
            <a:ext cx="598488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2318A1-F32B-AE25-FCD2-6055F11257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51" y="6239929"/>
            <a:ext cx="456165" cy="558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956" y="0"/>
            <a:ext cx="11198579" cy="838200"/>
          </a:xfrm>
          <a:noFill/>
        </p:spPr>
        <p:txBody>
          <a:bodyPr/>
          <a:lstStyle>
            <a:lvl1pPr algn="l">
              <a:defRPr sz="3600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955" y="1244600"/>
            <a:ext cx="11198579" cy="5410200"/>
          </a:xfrm>
        </p:spPr>
        <p:txBody>
          <a:bodyPr>
            <a:normAutofit/>
          </a:bodyPr>
          <a:lstStyle>
            <a:lvl1pPr marL="457200" indent="-457200">
              <a:buSzPct val="125000"/>
              <a:buFont typeface="Courier New" panose="02070309020205020404" pitchFamily="49" charset="0"/>
              <a:buChar char="o"/>
              <a:defRPr baseline="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buSzPct val="12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441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xa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F7AE3F-2872-4FD2-B018-A5A2EE19E5C2}"/>
              </a:ext>
            </a:extLst>
          </p:cNvPr>
          <p:cNvSpPr/>
          <p:nvPr userDrawn="1"/>
        </p:nvSpPr>
        <p:spPr>
          <a:xfrm>
            <a:off x="0" y="0"/>
            <a:ext cx="609600" cy="304800"/>
          </a:xfrm>
          <a:prstGeom prst="rect">
            <a:avLst/>
          </a:prstGeom>
          <a:solidFill>
            <a:srgbClr val="354482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619" dirty="0" err="1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533400"/>
            <a:ext cx="219075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etin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0"/>
            <a:ext cx="4032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08000" y="1910"/>
            <a:ext cx="11684000" cy="302895"/>
          </a:xfrm>
          <a:gradFill>
            <a:gsLst>
              <a:gs pos="0">
                <a:srgbClr val="354482"/>
              </a:gs>
              <a:gs pos="100000">
                <a:schemeClr val="bg1"/>
              </a:gs>
            </a:gsLst>
            <a:lin ang="0" scaled="1"/>
          </a:gradFill>
        </p:spPr>
        <p:txBody>
          <a:bodyPr anchor="ctr"/>
          <a:lstStyle>
            <a:lvl1pPr marL="0" indent="0">
              <a:buNone/>
              <a:defRPr sz="563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04800" y="1524000"/>
            <a:ext cx="11684000" cy="449580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6130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EFDDE2-3065-A986-BD1A-6C92D97ED1A5}"/>
              </a:ext>
            </a:extLst>
          </p:cNvPr>
          <p:cNvSpPr/>
          <p:nvPr userDrawn="1"/>
        </p:nvSpPr>
        <p:spPr>
          <a:xfrm>
            <a:off x="0" y="1036638"/>
            <a:ext cx="6367463" cy="4699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8441D6-3AC8-AEA0-D747-154978E7440B}"/>
              </a:ext>
            </a:extLst>
          </p:cNvPr>
          <p:cNvSpPr/>
          <p:nvPr userDrawn="1"/>
        </p:nvSpPr>
        <p:spPr>
          <a:xfrm>
            <a:off x="0" y="914400"/>
            <a:ext cx="12192000" cy="12223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17A619-5ADD-CD20-FF23-71AF3475F114}"/>
              </a:ext>
            </a:extLst>
          </p:cNvPr>
          <p:cNvSpPr/>
          <p:nvPr userDrawn="1"/>
        </p:nvSpPr>
        <p:spPr>
          <a:xfrm>
            <a:off x="123825" y="0"/>
            <a:ext cx="598488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784A5F-9315-706D-EB45-9DA4DC6A0D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55" y="6333066"/>
            <a:ext cx="423912" cy="3894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3186F9E-185B-E4A0-B64F-1386400E0F42}"/>
              </a:ext>
            </a:extLst>
          </p:cNvPr>
          <p:cNvSpPr/>
          <p:nvPr userDrawn="1"/>
        </p:nvSpPr>
        <p:spPr>
          <a:xfrm>
            <a:off x="6367463" y="1062038"/>
            <a:ext cx="5824537" cy="444500"/>
          </a:xfrm>
          <a:prstGeom prst="rect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1"/>
            <a:ext cx="11469511" cy="829733"/>
          </a:xfrm>
        </p:spPr>
        <p:txBody>
          <a:bodyPr/>
          <a:lstStyle>
            <a:lvl1pPr algn="l">
              <a:defRPr sz="4000"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044" y="1589352"/>
            <a:ext cx="5271912" cy="4525963"/>
          </a:xfr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044" y="1589352"/>
            <a:ext cx="5271912" cy="4525963"/>
          </a:xfr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2396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890CEF-A25F-13BA-D123-AD31F263281B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25F034-EF18-3869-5C3A-2B747F75175F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B081C5-76B2-2B24-3674-D47DFB03C850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9F645-4AC4-9BA2-0400-5CD2D9DF0B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5919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C3DE2F-24F0-EA24-FDB8-C5AEDFEAC40E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DD8BD7-6F84-AE58-0FDD-4C8B73662177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C4C31D-15F0-D6D6-D8D5-BE7303634CAE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AE59E5-3616-B1F5-82EB-637100354D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73820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B71221-63A2-0BDF-8D59-62FC3258FFB7}"/>
              </a:ext>
            </a:extLst>
          </p:cNvPr>
          <p:cNvSpPr/>
          <p:nvPr userDrawn="1"/>
        </p:nvSpPr>
        <p:spPr>
          <a:xfrm rot="5400000">
            <a:off x="5845969" y="-1012031"/>
            <a:ext cx="5000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5688B0-C67E-A70C-F59F-D9FCCDDB838D}"/>
              </a:ext>
            </a:extLst>
          </p:cNvPr>
          <p:cNvSpPr/>
          <p:nvPr userDrawn="1"/>
        </p:nvSpPr>
        <p:spPr>
          <a:xfrm>
            <a:off x="395288" y="0"/>
            <a:ext cx="2762250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04EBB6-CDB0-1519-7DF6-48A5EBE10BAB}"/>
              </a:ext>
            </a:extLst>
          </p:cNvPr>
          <p:cNvSpPr/>
          <p:nvPr userDrawn="1"/>
        </p:nvSpPr>
        <p:spPr>
          <a:xfrm rot="5400000">
            <a:off x="5045869" y="-1507331"/>
            <a:ext cx="2100262" cy="12192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78D52-EF29-0296-805F-7BE5F7E582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10" y="3767719"/>
            <a:ext cx="1340757" cy="16424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334932" y="3810767"/>
            <a:ext cx="7653767" cy="1437746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653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 userDrawn="1"/>
        </p:nvSpPr>
        <p:spPr bwMode="gray">
          <a:xfrm>
            <a:off x="242888" y="5930900"/>
            <a:ext cx="115792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E87FFD25-80EE-4F70-9A62-DA56D699200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013450" y="166688"/>
            <a:ext cx="185738" cy="2476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endParaRPr lang="en-US" altLang="en-US" sz="1013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300CDD9-3F1A-4C0F-A3D9-70B68D005CF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770063" y="6392863"/>
            <a:ext cx="8555037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675"/>
              <a:t>GOVERNMENT FINANCE OFFICERS ASSOCIATION</a:t>
            </a:r>
          </a:p>
        </p:txBody>
      </p:sp>
      <p:pic>
        <p:nvPicPr>
          <p:cNvPr id="9" name="Picture 10" descr="GFOA logo R_rgb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034088"/>
            <a:ext cx="788987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6900" y="1511304"/>
            <a:ext cx="10972800" cy="4206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4784" y="611193"/>
            <a:ext cx="10972800" cy="36353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8D8F005-9382-4AAB-BA6C-5FB24E02183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737600" y="6245225"/>
            <a:ext cx="2844800" cy="476250"/>
          </a:xfrm>
          <a:ln>
            <a:miter lim="800000"/>
            <a:headEnd/>
            <a:tailEnd/>
          </a:ln>
        </p:spPr>
        <p:txBody>
          <a:bodyPr/>
          <a:lstStyle>
            <a:lvl1pPr algn="r" eaLnBrk="1" hangingPunct="1">
              <a:defRPr sz="788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A7A56D-C279-4A24-A7EE-4012CEDE6D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48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54B5BE3-1604-4939-BF8A-4A2A2917D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</a:t>
            </a:r>
            <a:fld id="{8C869BA1-D114-43A8-A4EB-F1B1409FBF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9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54B5BE3-1604-4939-BF8A-4A2A2917D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15240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75"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S</a:t>
            </a:r>
            <a:fld id="{2D878B31-AE37-4B54-B8FE-9744B9B2A3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08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4E95"/>
          </a:solidFill>
          <a:latin typeface="Helvetic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4E95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4E95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4E95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4E95"/>
          </a:solidFill>
          <a:latin typeface="Helvetica" pitchFamily="34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rgbClr val="004E95"/>
          </a:solidFill>
          <a:latin typeface="Helvetica" pitchFamily="34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rgbClr val="004E95"/>
          </a:solidFill>
          <a:latin typeface="Helvetica" pitchFamily="34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rgbClr val="004E95"/>
          </a:solidFill>
          <a:latin typeface="Helvetica" pitchFamily="34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rgbClr val="004E95"/>
          </a:solidFill>
          <a:latin typeface="Helvetic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Courier New" panose="02070309020205020404" pitchFamily="49" charset="0"/>
        <a:buChar char="o"/>
        <a:defRPr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61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folHlink"/>
        </a:buClr>
        <a:defRPr sz="2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1pPr>
      <a:lvl2pPr marL="230188" indent="-228600" algn="l" rtl="0" eaLnBrk="0" fontAlgn="base" hangingPunct="0">
        <a:spcBef>
          <a:spcPct val="30000"/>
        </a:spcBef>
        <a:spcAft>
          <a:spcPct val="0"/>
        </a:spcAft>
        <a:buClr>
          <a:srgbClr val="46BEF5"/>
        </a:buClr>
        <a:buFont typeface="Arial" panose="020B0604020202020204" pitchFamily="34" charset="0"/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2pPr>
      <a:lvl3pPr marL="455613" indent="-223838" algn="l" rtl="0" eaLnBrk="0" fontAlgn="base" hangingPunct="0">
        <a:spcBef>
          <a:spcPct val="40000"/>
        </a:spcBef>
        <a:spcAft>
          <a:spcPct val="0"/>
        </a:spcAft>
        <a:buClr>
          <a:srgbClr val="46BEF5"/>
        </a:buClr>
        <a:buFont typeface="Arial" panose="020B0604020202020204" pitchFamily="34" charset="0"/>
        <a:buChar char="–"/>
        <a:defRPr sz="1600">
          <a:solidFill>
            <a:schemeClr val="tx1"/>
          </a:solidFill>
          <a:latin typeface="Arial" charset="0"/>
          <a:ea typeface="ＭＳ Ｐゴシック" charset="0"/>
        </a:defRPr>
      </a:lvl3pPr>
      <a:lvl4pPr marL="684213" indent="-227013" algn="l" rtl="0" eaLnBrk="0" fontAlgn="base" hangingPunct="0">
        <a:spcBef>
          <a:spcPct val="40000"/>
        </a:spcBef>
        <a:spcAft>
          <a:spcPct val="0"/>
        </a:spcAft>
        <a:buClr>
          <a:srgbClr val="46BEF5"/>
        </a:buClr>
        <a:buSzPct val="90000"/>
        <a:buFont typeface="Arial" panose="020B0604020202020204" pitchFamily="34" charset="0"/>
        <a:buChar char="»"/>
        <a:defRPr sz="1200">
          <a:solidFill>
            <a:schemeClr val="tx1"/>
          </a:solidFill>
          <a:latin typeface="Arial" charset="0"/>
          <a:ea typeface="ＭＳ Ｐゴシック" charset="0"/>
        </a:defRPr>
      </a:lvl4pPr>
      <a:lvl5pPr marL="912813" indent="-2270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panose="020B0604020202020204" pitchFamily="34" charset="0"/>
        <a:buChar char="–"/>
        <a:defRPr sz="1200">
          <a:solidFill>
            <a:schemeClr val="bg2"/>
          </a:solidFill>
          <a:latin typeface="Arial" charset="0"/>
          <a:ea typeface="ＭＳ Ｐゴシック" charset="0"/>
        </a:defRPr>
      </a:lvl5pPr>
      <a:lvl6pPr marL="13700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6pPr>
      <a:lvl7pPr marL="18272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7pPr>
      <a:lvl8pPr marL="22844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8pPr>
      <a:lvl9pPr marL="27416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rgbClr val="004E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133" y="1066801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prstClr val="black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1648FF2D-C9BD-40F8-89D3-7D2686AA3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4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Helvetic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Courier New" panose="02070309020205020404" pitchFamily="49" charset="0"/>
        <a:buChar char="o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479E82-74B2-4590-AF9D-BD5D0DA8483E}" type="datetimeFigureOut">
              <a:rPr lang="en-US"/>
              <a:pPr>
                <a:defRPr/>
              </a:pPr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D56A66-8DAB-4B38-BA96-F5C5F6F1F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7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56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folHlink"/>
        </a:buClr>
        <a:defRPr sz="2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1pPr>
      <a:lvl2pPr marL="230188" indent="-228600" algn="l" rtl="0" eaLnBrk="0" fontAlgn="base" hangingPunct="0">
        <a:spcBef>
          <a:spcPct val="30000"/>
        </a:spcBef>
        <a:spcAft>
          <a:spcPct val="0"/>
        </a:spcAft>
        <a:buClr>
          <a:srgbClr val="46BEF5"/>
        </a:buClr>
        <a:buFont typeface="Arial" panose="020B0604020202020204" pitchFamily="34" charset="0"/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2pPr>
      <a:lvl3pPr marL="455613" indent="-223838" algn="l" rtl="0" eaLnBrk="0" fontAlgn="base" hangingPunct="0">
        <a:spcBef>
          <a:spcPct val="40000"/>
        </a:spcBef>
        <a:spcAft>
          <a:spcPct val="0"/>
        </a:spcAft>
        <a:buClr>
          <a:srgbClr val="46BEF5"/>
        </a:buClr>
        <a:buFont typeface="Arial" panose="020B0604020202020204" pitchFamily="34" charset="0"/>
        <a:buChar char="–"/>
        <a:defRPr sz="1600">
          <a:solidFill>
            <a:schemeClr val="tx1"/>
          </a:solidFill>
          <a:latin typeface="Arial" charset="0"/>
          <a:ea typeface="ＭＳ Ｐゴシック" charset="0"/>
        </a:defRPr>
      </a:lvl3pPr>
      <a:lvl4pPr marL="684213" indent="-227013" algn="l" rtl="0" eaLnBrk="0" fontAlgn="base" hangingPunct="0">
        <a:spcBef>
          <a:spcPct val="40000"/>
        </a:spcBef>
        <a:spcAft>
          <a:spcPct val="0"/>
        </a:spcAft>
        <a:buClr>
          <a:srgbClr val="46BEF5"/>
        </a:buClr>
        <a:buSzPct val="90000"/>
        <a:buFont typeface="Arial" panose="020B0604020202020204" pitchFamily="34" charset="0"/>
        <a:buChar char="»"/>
        <a:defRPr sz="1200">
          <a:solidFill>
            <a:schemeClr val="tx1"/>
          </a:solidFill>
          <a:latin typeface="Arial" charset="0"/>
          <a:ea typeface="ＭＳ Ｐゴシック" charset="0"/>
        </a:defRPr>
      </a:lvl4pPr>
      <a:lvl5pPr marL="912813" indent="-227013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panose="020B0604020202020204" pitchFamily="34" charset="0"/>
        <a:buChar char="–"/>
        <a:defRPr sz="1200">
          <a:solidFill>
            <a:schemeClr val="bg2"/>
          </a:solidFill>
          <a:latin typeface="Arial" charset="0"/>
          <a:ea typeface="ＭＳ Ｐゴシック" charset="0"/>
        </a:defRPr>
      </a:lvl5pPr>
      <a:lvl6pPr marL="13700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6pPr>
      <a:lvl7pPr marL="18272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7pPr>
      <a:lvl8pPr marL="22844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8pPr>
      <a:lvl9pPr marL="2741613" indent="-227013" algn="l" rtl="0" eaLnBrk="1" fontAlgn="base" hangingPunct="1">
        <a:spcBef>
          <a:spcPct val="4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–"/>
        <a:defRPr sz="1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rgbClr val="004E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133" y="1066801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prstClr val="black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09EFCDAC-159B-4065-843B-0D5C0FD2F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0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Helvetic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Courier New" panose="02070309020205020404" pitchFamily="49" charset="0"/>
        <a:buChar char="o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rgbClr val="004E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133" y="1066801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prstClr val="black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S</a:t>
            </a:r>
            <a:fld id="{8F3C5361-AA0C-4CB8-8F8F-CCA0403B8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1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Helvetic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anose="020B0604020202020204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Courier New" panose="02070309020205020404" pitchFamily="49" charset="0"/>
        <a:buChar char="o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E58E926-ACE9-3E93-1F9B-5CC9BBB54B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22313" y="0"/>
            <a:ext cx="114696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F76BB38-C65F-1A32-F2E8-20BE3C34A5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22313" y="1249363"/>
            <a:ext cx="11487150" cy="546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32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Lato" panose="020F0502020204030203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Courier New" panose="02070309020205020404" pitchFamily="49" charset="0"/>
        <a:buChar char="o"/>
        <a:defRPr sz="32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5278099-8CE4-0194-CC9F-EE49D541F2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22313" y="0"/>
            <a:ext cx="114696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2BE36A4-772C-6078-7624-3F5C827180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22313" y="1249363"/>
            <a:ext cx="11487150" cy="546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877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Lato" panose="020F0502020204030203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Lato" panose="020F0502020204030203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Courier New" panose="02070309020205020404" pitchFamily="49" charset="0"/>
        <a:buChar char="o"/>
        <a:defRPr sz="32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25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4E95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Lato" panose="020F050202020403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DF162AB2-89E5-11BF-7113-1F8F24AB8E0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92350" y="112267"/>
            <a:ext cx="9631363" cy="1561672"/>
          </a:xfrm>
        </p:spPr>
        <p:txBody>
          <a:bodyPr/>
          <a:lstStyle/>
          <a:p>
            <a:pPr eaLnBrk="1" hangingPunct="1"/>
            <a:r>
              <a:rPr lang="en-US" altLang="en-US" dirty="0"/>
              <a:t>National GFOA Update</a:t>
            </a:r>
            <a:endParaRPr lang="en-US" altLang="en-US" sz="1800" dirty="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BB31F5E-4D39-E70A-F8EE-73BAF5D76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49" y="1609725"/>
            <a:ext cx="9631363" cy="1819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accent1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Lato" panose="020F0502020204030203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Lato" panose="020F0502020204030203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Lato" panose="020F0502020204030203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Lato" panose="020F0502020204030203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E95"/>
                </a:solidFill>
                <a:effectLst/>
                <a:uLnTx/>
                <a:uFillTx/>
                <a:latin typeface="Lato" panose="020F0502020204030203" pitchFamily="34" charset="0"/>
                <a:ea typeface="+mj-ea"/>
                <a:cs typeface="+mj-cs"/>
              </a:rPr>
              <a:t>Terri Velasquez, GFOA Immediate President</a:t>
            </a:r>
            <a:endParaRPr lang="en-US" altLang="en-US" sz="2400" dirty="0">
              <a:solidFill>
                <a:srgbClr val="004E95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E95"/>
                </a:solidFill>
                <a:effectLst/>
                <a:uLnTx/>
                <a:uFillTx/>
                <a:latin typeface="Lato" panose="020F0502020204030203" pitchFamily="34" charset="0"/>
                <a:ea typeface="+mj-ea"/>
                <a:cs typeface="+mj-cs"/>
              </a:rPr>
              <a:t>Finance Director, City of Aurora CO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004E95"/>
              </a:solidFill>
              <a:effectLst/>
              <a:uLnTx/>
              <a:uFillTx/>
              <a:latin typeface="Lato" panose="020F0502020204030203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E95"/>
                </a:solidFill>
                <a:effectLst/>
                <a:uLnTx/>
                <a:uFillTx/>
                <a:latin typeface="Lato" panose="020F0502020204030203" pitchFamily="34" charset="0"/>
                <a:ea typeface="+mj-ea"/>
                <a:cs typeface="+mj-cs"/>
              </a:rPr>
              <a:t>Alaska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4E95"/>
                </a:solidFill>
                <a:effectLst/>
                <a:uLnTx/>
                <a:uFillTx/>
                <a:latin typeface="Lato" panose="020F0502020204030203" pitchFamily="34" charset="0"/>
                <a:ea typeface="+mj-ea"/>
                <a:cs typeface="+mj-cs"/>
              </a:rPr>
              <a:t>GFOA December 6,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E95"/>
                </a:solidFill>
                <a:effectLst/>
                <a:uLnTx/>
                <a:uFillTx/>
                <a:latin typeface="Lato" panose="020F0502020204030203" pitchFamily="34" charset="0"/>
                <a:ea typeface="+mj-ea"/>
                <a:cs typeface="+mj-cs"/>
              </a:rPr>
              <a:t>2023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4E95"/>
              </a:solidFill>
              <a:effectLst/>
              <a:uLnTx/>
              <a:uFillTx/>
              <a:latin typeface="Lato" panose="020F0502020204030203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"/>
          <p:cNvSpPr>
            <a:spLocks noGrp="1"/>
          </p:cNvSpPr>
          <p:nvPr>
            <p:ph type="title"/>
          </p:nvPr>
        </p:nvSpPr>
        <p:spPr bwMode="auto">
          <a:xfrm>
            <a:off x="1524000" y="1"/>
            <a:ext cx="9144000" cy="747713"/>
          </a:xfrm>
          <a:prstGeom prst="rect">
            <a:avLst/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600">
                <a:solidFill>
                  <a:srgbClr val="FFFFFF"/>
                </a:solidFill>
                <a:ea typeface="ＭＳ Ｐゴシック" panose="020B0600070205080204" pitchFamily="34" charset="-128"/>
              </a:rPr>
              <a:t>Learning Management System (LMS)</a:t>
            </a:r>
          </a:p>
        </p:txBody>
      </p:sp>
      <p:pic>
        <p:nvPicPr>
          <p:cNvPr id="14848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4" y="1112838"/>
            <a:ext cx="6696075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190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 bwMode="auto">
          <a:xfrm>
            <a:off x="1524000" y="301626"/>
            <a:ext cx="9144000" cy="747713"/>
          </a:xfrm>
          <a:prstGeom prst="rect">
            <a:avLst/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600">
                <a:solidFill>
                  <a:srgbClr val="FFFFFF"/>
                </a:solidFill>
                <a:ea typeface="ＭＳ Ｐゴシック" panose="020B0600070205080204" pitchFamily="34" charset="-128"/>
              </a:rPr>
              <a:t>Certified Public Finance Officer</a:t>
            </a:r>
          </a:p>
        </p:txBody>
      </p:sp>
      <p:pic>
        <p:nvPicPr>
          <p:cNvPr id="5325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27125"/>
            <a:ext cx="880745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1"/>
          <p:cNvSpPr txBox="1">
            <a:spLocks noChangeArrowheads="1"/>
          </p:cNvSpPr>
          <p:nvPr/>
        </p:nvSpPr>
        <p:spPr bwMode="auto">
          <a:xfrm>
            <a:off x="2335214" y="6146800"/>
            <a:ext cx="7786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FFFF00"/>
                </a:solidFill>
              </a:rPr>
              <a:t>Two full scholarships per state/province</a:t>
            </a:r>
          </a:p>
        </p:txBody>
      </p:sp>
    </p:spTree>
    <p:extLst>
      <p:ext uri="{BB962C8B-B14F-4D97-AF65-F5344CB8AC3E}">
        <p14:creationId xmlns:p14="http://schemas.microsoft.com/office/powerpoint/2010/main" val="2739082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 bwMode="auto">
          <a:xfrm>
            <a:off x="1524000" y="301626"/>
            <a:ext cx="9144000" cy="747713"/>
          </a:xfrm>
          <a:prstGeom prst="rect">
            <a:avLst/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600" dirty="0">
                <a:solidFill>
                  <a:srgbClr val="FFFFFF"/>
                </a:solidFill>
                <a:ea typeface="ＭＳ Ｐゴシック" panose="020B0600070205080204" pitchFamily="34" charset="-128"/>
              </a:rPr>
              <a:t>Certified Public Finance Officer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124B707-0D50-6A26-272E-88DAB82CC5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505768"/>
              </p:ext>
            </p:extLst>
          </p:nvPr>
        </p:nvGraphicFramePr>
        <p:xfrm>
          <a:off x="2324100" y="1028700"/>
          <a:ext cx="7543800" cy="582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7543800" imgH="5829044" progId="AcroExch.Document.DC">
                  <p:embed/>
                </p:oleObj>
              </mc:Choice>
              <mc:Fallback>
                <p:oleObj name="Acrobat Document" r:id="rId3" imgW="7543800" imgH="5829044" progId="AcroExch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B124B707-0D50-6A26-272E-88DAB82CC5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4100" y="1028700"/>
                        <a:ext cx="7543800" cy="582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813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6" y="4183063"/>
            <a:ext cx="413861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9" y="893764"/>
            <a:ext cx="5692775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830263"/>
          </a:xfrm>
        </p:spPr>
        <p:txBody>
          <a:bodyPr/>
          <a:lstStyle/>
          <a:p>
            <a:pPr eaLnBrk="1" hangingPunct="1"/>
            <a:r>
              <a:rPr lang="en-US" altLang="en-US"/>
              <a:t>Future of the profession initiative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8825" y="923926"/>
            <a:ext cx="2362200" cy="56753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872038" y="2817814"/>
            <a:ext cx="2559050" cy="7080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$120,000</a:t>
            </a:r>
          </a:p>
        </p:txBody>
      </p:sp>
      <p:pic>
        <p:nvPicPr>
          <p:cNvPr id="55303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6" y="6153150"/>
            <a:ext cx="413861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13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  <a:t>S</a:t>
            </a:r>
            <a:fld id="{084A61F1-2D3D-4282-BCC1-BEA916CD2A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88" y="280598"/>
            <a:ext cx="8757500" cy="644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41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  <a:t>S</a:t>
            </a:r>
            <a:fld id="{084A61F1-2D3D-4282-BCC1-BEA916CD2A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858" y="262615"/>
            <a:ext cx="7186283" cy="63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95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58A5B17-BB31-EE53-C559-ADF48DBAB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0"/>
            <a:ext cx="11334750" cy="838200"/>
          </a:xfrm>
        </p:spPr>
        <p:txBody>
          <a:bodyPr/>
          <a:lstStyle/>
          <a:p>
            <a:r>
              <a:rPr lang="en-US" altLang="en-US" dirty="0"/>
              <a:t>Capital Planning should begin with Asset Management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F23DEF34-43BC-48FC-7AFA-EBA65C20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44600"/>
            <a:ext cx="11199813" cy="54800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en-US" dirty="0"/>
              <a:t>“Do less better”</a:t>
            </a:r>
          </a:p>
          <a:p>
            <a:pPr marL="0" indent="0">
              <a:buNone/>
            </a:pPr>
            <a:r>
              <a:rPr lang="en-US" altLang="en-US" dirty="0"/>
              <a:t>			-Kyle Wedberg, Ph.D., GFOA</a:t>
            </a:r>
          </a:p>
          <a:p>
            <a:endParaRPr lang="en-US" altLang="en-US" dirty="0"/>
          </a:p>
          <a:p>
            <a:r>
              <a:rPr lang="en-US" altLang="en-US" dirty="0"/>
              <a:t>How well does the jurisdiction function today?</a:t>
            </a:r>
          </a:p>
          <a:p>
            <a:pPr lvl="1"/>
            <a:r>
              <a:rPr lang="en-US" altLang="en-US" dirty="0"/>
              <a:t>Focus on the performance of what exists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“Campaign in poetry, govern in prose”</a:t>
            </a:r>
          </a:p>
          <a:p>
            <a:pPr marL="0" indent="0">
              <a:buNone/>
            </a:pPr>
            <a:r>
              <a:rPr lang="en-US" altLang="en-US" dirty="0"/>
              <a:t>			-Mario Cuomo, Former Governor of New York</a:t>
            </a:r>
          </a:p>
          <a:p>
            <a:endParaRPr lang="en-US" altLang="en-US" dirty="0"/>
          </a:p>
          <a:p>
            <a:r>
              <a:rPr lang="en-US" altLang="en-US" dirty="0"/>
              <a:t>Elected Officials and Legislative Bodies/Members and New Projects</a:t>
            </a:r>
          </a:p>
          <a:p>
            <a:pPr lvl="1"/>
            <a:r>
              <a:rPr lang="en-US" altLang="en-US" dirty="0"/>
              <a:t>Cutting ribbons is an expensive addiction</a:t>
            </a:r>
          </a:p>
          <a:p>
            <a:pPr lvl="1"/>
            <a:r>
              <a:rPr lang="en-US" altLang="en-US" dirty="0"/>
              <a:t>New projects can displace available resources from existing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11199813" cy="838200"/>
          </a:xfrm>
        </p:spPr>
        <p:txBody>
          <a:bodyPr/>
          <a:lstStyle/>
          <a:p>
            <a:r>
              <a:rPr lang="en-US" altLang="en-US" dirty="0"/>
              <a:t>ASCE’s Report Card for America’s Infrastructure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C81A1AFA-7E65-DCAF-EE7C-137FCD458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2861" y="1078787"/>
            <a:ext cx="10031889" cy="5302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1363C7-D18D-660C-7E29-51AD15C9D25A}"/>
              </a:ext>
            </a:extLst>
          </p:cNvPr>
          <p:cNvSpPr txBox="1"/>
          <p:nvPr/>
        </p:nvSpPr>
        <p:spPr>
          <a:xfrm>
            <a:off x="857250" y="6376032"/>
            <a:ext cx="1071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*Source  - American Society of Civil Engineers 2020 Report Card for America’s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55022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58A5B17-BB31-EE53-C559-ADF48DBAB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0"/>
            <a:ext cx="11334750" cy="838200"/>
          </a:xfrm>
        </p:spPr>
        <p:txBody>
          <a:bodyPr/>
          <a:lstStyle/>
          <a:p>
            <a:r>
              <a:rPr lang="en-US" altLang="en-US" dirty="0"/>
              <a:t>Asset Management: Leadership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F23DEF34-43BC-48FC-7AFA-EBA65C20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44600"/>
            <a:ext cx="11199813" cy="5410200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“Take better care of what we gave you”</a:t>
            </a:r>
          </a:p>
          <a:p>
            <a:pPr marL="0" indent="0">
              <a:buNone/>
            </a:pPr>
            <a:r>
              <a:rPr lang="en-US" altLang="en-US" dirty="0"/>
              <a:t>					-Your mother</a:t>
            </a:r>
          </a:p>
          <a:p>
            <a:endParaRPr lang="en-US" altLang="en-US" dirty="0"/>
          </a:p>
          <a:p>
            <a:r>
              <a:rPr lang="en-US" altLang="en-US" dirty="0"/>
              <a:t>Government can not build itself to growth and resiliency solutions</a:t>
            </a:r>
          </a:p>
          <a:p>
            <a:pPr lvl="1"/>
            <a:r>
              <a:rPr lang="en-US" altLang="en-US" dirty="0"/>
              <a:t>Cost</a:t>
            </a:r>
          </a:p>
          <a:p>
            <a:pPr lvl="1"/>
            <a:r>
              <a:rPr lang="en-US" altLang="en-US" dirty="0"/>
              <a:t>Environmental conditions</a:t>
            </a:r>
          </a:p>
          <a:p>
            <a:pPr lvl="1"/>
            <a:r>
              <a:rPr lang="en-US" altLang="en-US" dirty="0"/>
              <a:t>Asset lifecycle</a:t>
            </a:r>
          </a:p>
          <a:p>
            <a:endParaRPr lang="en-US" altLang="en-US" dirty="0"/>
          </a:p>
          <a:p>
            <a:r>
              <a:rPr lang="en-US" altLang="en-US" dirty="0"/>
              <a:t>Administrative Leadership Finance and Public Works alignment</a:t>
            </a:r>
          </a:p>
        </p:txBody>
      </p:sp>
    </p:spTree>
    <p:extLst>
      <p:ext uri="{BB962C8B-B14F-4D97-AF65-F5344CB8AC3E}">
        <p14:creationId xmlns:p14="http://schemas.microsoft.com/office/powerpoint/2010/main" val="3711403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58A5B17-BB31-EE53-C559-ADF48DBAB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0"/>
            <a:ext cx="11334750" cy="838200"/>
          </a:xfrm>
        </p:spPr>
        <p:txBody>
          <a:bodyPr/>
          <a:lstStyle/>
          <a:p>
            <a:r>
              <a:rPr lang="en-US" altLang="en-US" dirty="0"/>
              <a:t>Asset Management: Tools to Manage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F23DEF34-43BC-48FC-7AFA-EBA65C20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44600"/>
            <a:ext cx="11199813" cy="5410200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Doing the work is important, but telling the story is just as important.  The story is where history, the present realities, and the future all come to life.</a:t>
            </a:r>
          </a:p>
          <a:p>
            <a:r>
              <a:rPr lang="en-US" altLang="en-US" dirty="0"/>
              <a:t>Long Term Financial Plan – LTFP</a:t>
            </a:r>
          </a:p>
          <a:p>
            <a:pPr lvl="1"/>
            <a:r>
              <a:rPr lang="en-US" altLang="en-US" dirty="0"/>
              <a:t>What are our resources?</a:t>
            </a:r>
          </a:p>
          <a:p>
            <a:r>
              <a:rPr lang="en-US" altLang="en-US" dirty="0"/>
              <a:t>Asset Management</a:t>
            </a:r>
          </a:p>
          <a:p>
            <a:pPr lvl="1"/>
            <a:r>
              <a:rPr lang="en-US" altLang="en-US" dirty="0"/>
              <a:t>What do we own?</a:t>
            </a:r>
          </a:p>
          <a:p>
            <a:pPr lvl="1"/>
            <a:r>
              <a:rPr lang="en-US" altLang="en-US" dirty="0"/>
              <a:t>Where is it?</a:t>
            </a:r>
          </a:p>
          <a:p>
            <a:pPr lvl="1"/>
            <a:r>
              <a:rPr lang="en-US" altLang="en-US" dirty="0"/>
              <a:t>What condition is it in?</a:t>
            </a:r>
          </a:p>
          <a:p>
            <a:r>
              <a:rPr lang="en-US" altLang="en-US" dirty="0"/>
              <a:t>Capital Improvement Plan – CIP</a:t>
            </a:r>
          </a:p>
          <a:p>
            <a:pPr lvl="1"/>
            <a:r>
              <a:rPr lang="en-US" altLang="en-US" dirty="0"/>
              <a:t>What projects are we focusing on for the next five to ten years?</a:t>
            </a:r>
          </a:p>
          <a:p>
            <a:pPr lvl="1"/>
            <a:r>
              <a:rPr lang="en-US" altLang="en-US" dirty="0"/>
              <a:t>What can we afford?</a:t>
            </a:r>
          </a:p>
          <a:p>
            <a:pPr lvl="1"/>
            <a:r>
              <a:rPr lang="en-US" altLang="en-US" dirty="0"/>
              <a:t>What will we address or not address?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6457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152400"/>
            <a:ext cx="8001000" cy="685800"/>
          </a:xfrm>
        </p:spPr>
        <p:txBody>
          <a:bodyPr/>
          <a:lstStyle/>
          <a:p>
            <a:r>
              <a:rPr lang="en-US" dirty="0"/>
              <a:t>Aurora Colorado - City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25414"/>
            <a:ext cx="5260254" cy="537587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64B1BC"/>
              </a:buClr>
            </a:pPr>
            <a:r>
              <a:rPr lang="en-US" sz="1600" dirty="0"/>
              <a:t>2023 Budget $1.148 Billion ($815.9 Million is for operating and $332.5 Million is for capital) and General Fund Budget $475.4 Million</a:t>
            </a:r>
          </a:p>
          <a:p>
            <a:pPr>
              <a:buClr>
                <a:srgbClr val="64B1BC"/>
              </a:buClr>
            </a:pPr>
            <a:endParaRPr lang="en-US" sz="1600" dirty="0"/>
          </a:p>
          <a:p>
            <a:pPr>
              <a:buClr>
                <a:srgbClr val="64B1BC"/>
              </a:buClr>
            </a:pPr>
            <a:r>
              <a:rPr lang="en-US" sz="1600" dirty="0"/>
              <a:t>Services include Police, Fire, Public Works, Parks, Recreation, Libraries, Water, Sewer, etc.</a:t>
            </a:r>
          </a:p>
          <a:p>
            <a:pPr>
              <a:buClr>
                <a:srgbClr val="64B1BC"/>
              </a:buClr>
            </a:pPr>
            <a:endParaRPr lang="en-US" sz="1600" dirty="0"/>
          </a:p>
          <a:p>
            <a:pPr>
              <a:buClr>
                <a:srgbClr val="64B1BC"/>
              </a:buClr>
            </a:pPr>
            <a:r>
              <a:rPr lang="en-US" sz="1600" dirty="0"/>
              <a:t>Located in three counties and is the third largest City in the State.</a:t>
            </a:r>
          </a:p>
          <a:p>
            <a:pPr lvl="1" indent="-436245">
              <a:buClr>
                <a:srgbClr val="64B1BC"/>
              </a:buClr>
              <a:buSzPct val="100000"/>
              <a:buFont typeface="Arial" panose="020B0604020202020204" pitchFamily="34" charset="0"/>
              <a:buChar char="‒"/>
            </a:pPr>
            <a:r>
              <a:rPr lang="en-US" sz="1400" dirty="0"/>
              <a:t>It is the largest city in Colorado that utilizes a Council/Manager form of government.</a:t>
            </a:r>
            <a:endParaRPr lang="en-US" sz="1400" dirty="0">
              <a:cs typeface="Arial"/>
            </a:endParaRPr>
          </a:p>
          <a:p>
            <a:pPr lvl="1" indent="-436245"/>
            <a:endParaRPr lang="en-US" sz="1200" dirty="0">
              <a:cs typeface="Arial"/>
            </a:endParaRPr>
          </a:p>
          <a:p>
            <a:pPr>
              <a:buClr>
                <a:srgbClr val="64B1BC"/>
              </a:buClr>
            </a:pPr>
            <a:r>
              <a:rPr lang="en-US" sz="1600" dirty="0"/>
              <a:t>Located between the State’s two largest employment centers: downtown Denver and the Tech Center.</a:t>
            </a:r>
          </a:p>
          <a:p>
            <a:pPr lvl="1" indent="-436245">
              <a:buClr>
                <a:srgbClr val="64B1BC"/>
              </a:buClr>
              <a:buSzPct val="100000"/>
              <a:buFont typeface="Arial" panose="020B0604020202020204" pitchFamily="34" charset="0"/>
              <a:buChar char="‒"/>
            </a:pPr>
            <a:r>
              <a:rPr lang="en-US" sz="1400" dirty="0"/>
              <a:t>Aurora also has great access to transportation alternatives including light rail, commuter rail, and the E-470 toll way loop.</a:t>
            </a:r>
            <a:endParaRPr lang="en-US" sz="1400" dirty="0">
              <a:cs typeface="Arial"/>
            </a:endParaRPr>
          </a:p>
          <a:p>
            <a:pPr lvl="1" indent="-436245">
              <a:buClr>
                <a:srgbClr val="64B1BC"/>
              </a:buClr>
              <a:buSzPct val="100000"/>
              <a:buFont typeface="Arial" panose="020B0604020202020204" pitchFamily="34" charset="0"/>
              <a:buChar char="‒"/>
            </a:pPr>
            <a:r>
              <a:rPr lang="en-US" sz="1400" dirty="0"/>
              <a:t>Proximity to DIA and the growing Aerotropolis provides additional transportation/development options as well as employment opportunities for residents.</a:t>
            </a:r>
            <a:endParaRPr lang="en-US" sz="1400" dirty="0">
              <a:cs typeface="Arial"/>
            </a:endParaRPr>
          </a:p>
          <a:p>
            <a:pPr lvl="1" indent="-436245"/>
            <a:endParaRPr lang="en-US" sz="1200" dirty="0">
              <a:cs typeface="Arial"/>
            </a:endParaRPr>
          </a:p>
          <a:p>
            <a:pPr>
              <a:buClr>
                <a:srgbClr val="64B1BC"/>
              </a:buClr>
            </a:pPr>
            <a:r>
              <a:rPr lang="en-US" sz="1600" dirty="0"/>
              <a:t>Incorporates more than 160 square miles and almost 40% remains undeveloped*.</a:t>
            </a:r>
          </a:p>
          <a:p>
            <a:pPr>
              <a:buClr>
                <a:srgbClr val="64B1BC"/>
              </a:buClr>
            </a:pPr>
            <a:endParaRPr lang="en-US" sz="1600" dirty="0"/>
          </a:p>
          <a:p>
            <a:pPr>
              <a:buClr>
                <a:srgbClr val="64B1BC"/>
              </a:buClr>
            </a:pPr>
            <a:r>
              <a:rPr lang="en-US" sz="1600" dirty="0"/>
              <a:t>Population continues to grow as areas of the City are developed.</a:t>
            </a:r>
          </a:p>
          <a:p>
            <a:pPr lvl="1" indent="-436245">
              <a:buClr>
                <a:srgbClr val="64B1BC"/>
              </a:buClr>
              <a:buSzPct val="100000"/>
              <a:buFont typeface="Arial" panose="020B0604020202020204" pitchFamily="34" charset="0"/>
              <a:buChar char="‒"/>
            </a:pPr>
            <a:r>
              <a:rPr lang="en-US" sz="1400" dirty="0">
                <a:ea typeface="+mn-ea"/>
                <a:cs typeface="+mn-cs"/>
              </a:rPr>
              <a:t>Aurora’s population </a:t>
            </a:r>
            <a:r>
              <a:rPr lang="en-US" sz="1400" dirty="0">
                <a:ea typeface="+mn-lt"/>
                <a:cs typeface="+mn-lt"/>
              </a:rPr>
              <a:t>(378,826</a:t>
            </a:r>
            <a:r>
              <a:rPr lang="en-US" sz="1400" dirty="0">
                <a:ea typeface="+mn-ea"/>
                <a:cs typeface="+mn-cs"/>
              </a:rPr>
              <a:t>) has increased over 40% since 2000.</a:t>
            </a:r>
            <a:endParaRPr lang="en-US" sz="1400" dirty="0">
              <a:ea typeface="+mn-ea"/>
              <a:cs typeface="Arial"/>
            </a:endParaRPr>
          </a:p>
          <a:p>
            <a:pPr>
              <a:buClr>
                <a:srgbClr val="64B1BC"/>
              </a:buClr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315200" y="6629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August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52400" y="6629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Rating Presentation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35814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-</a:t>
            </a:r>
            <a:fld id="{571FDD5B-8934-47E4-B87F-C3E6EDF25688}" type="slidenum">
              <a:rPr lang="en-US" smtClean="0"/>
              <a:pPr>
                <a:defRPr/>
              </a:pPr>
              <a:t>2</a:t>
            </a:fld>
            <a:r>
              <a:rPr lang="en-US" dirty="0"/>
              <a:t>-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8E5833A-6ECA-4899-B555-317DC2DC838E}"/>
              </a:ext>
            </a:extLst>
          </p:cNvPr>
          <p:cNvGraphicFramePr>
            <a:graphicFrameLocks noGrp="1"/>
          </p:cNvGraphicFramePr>
          <p:nvPr/>
        </p:nvGraphicFramePr>
        <p:xfrm>
          <a:off x="1743331" y="6274612"/>
          <a:ext cx="4849091" cy="226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9091">
                  <a:extLst>
                    <a:ext uri="{9D8B030D-6E8A-4147-A177-3AD203B41FA5}">
                      <a16:colId xmlns:a16="http://schemas.microsoft.com/office/drawing/2014/main" val="2190296544"/>
                    </a:ext>
                  </a:extLst>
                </a:gridCol>
              </a:tblGrid>
              <a:tr h="226672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* The City is projecting full build out by 2070.</a:t>
                      </a:r>
                      <a:endParaRPr lang="en-US" sz="800" kern="1200" baseline="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02771"/>
                  </a:ext>
                </a:extLst>
              </a:tr>
            </a:tbl>
          </a:graphicData>
        </a:graphic>
      </p:graphicFrame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BB5B518A-85A8-43DA-BC54-B53AD2F73D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/>
          <a:stretch/>
        </p:blipFill>
        <p:spPr>
          <a:xfrm>
            <a:off x="7174523" y="1457011"/>
            <a:ext cx="4712677" cy="445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95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58A5B17-BB31-EE53-C559-ADF48DBAB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0"/>
            <a:ext cx="11334750" cy="838200"/>
          </a:xfrm>
        </p:spPr>
        <p:txBody>
          <a:bodyPr/>
          <a:lstStyle/>
          <a:p>
            <a:r>
              <a:rPr lang="en-US" altLang="en-US" dirty="0"/>
              <a:t>GFOA Initiatives in Asset Management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F23DEF34-43BC-48FC-7AFA-EBA65C20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44600"/>
            <a:ext cx="11199813" cy="5410200"/>
          </a:xfrm>
        </p:spPr>
        <p:txBody>
          <a:bodyPr>
            <a:normAutofit/>
          </a:bodyPr>
          <a:lstStyle/>
          <a:p>
            <a:r>
              <a:rPr lang="en-US" altLang="en-US" dirty="0"/>
              <a:t>First time GFOA Class on Asset Management</a:t>
            </a:r>
          </a:p>
          <a:p>
            <a:pPr lvl="1"/>
            <a:r>
              <a:rPr lang="en-US" altLang="en-US" dirty="0"/>
              <a:t>Class offered twice in 2023</a:t>
            </a:r>
          </a:p>
          <a:p>
            <a:r>
              <a:rPr lang="en-US" altLang="en-US" dirty="0"/>
              <a:t>Partnership with International Leaders</a:t>
            </a:r>
          </a:p>
          <a:p>
            <a:pPr lvl="1"/>
            <a:r>
              <a:rPr lang="en-US" altLang="en-US" dirty="0"/>
              <a:t>Shared presentations at annual conferences</a:t>
            </a:r>
          </a:p>
          <a:p>
            <a:pPr lvl="1"/>
            <a:r>
              <a:rPr lang="en-US" altLang="en-US" dirty="0"/>
              <a:t>Participation of GFOA in IPWEA Classes and Text Redrafts</a:t>
            </a:r>
          </a:p>
          <a:p>
            <a:r>
              <a:rPr lang="en-US" altLang="en-US" dirty="0"/>
              <a:t>Community Economic Development and Capital Planning Committee – CEDCP</a:t>
            </a:r>
          </a:p>
          <a:p>
            <a:r>
              <a:rPr lang="en-US" altLang="en-US" dirty="0"/>
              <a:t>GFOA Conference Pre-conference and Sessions</a:t>
            </a:r>
          </a:p>
          <a:p>
            <a:r>
              <a:rPr lang="en-US" altLang="en-US" dirty="0"/>
              <a:t>Presentations at State GFOA </a:t>
            </a:r>
          </a:p>
        </p:txBody>
      </p:sp>
    </p:spTree>
    <p:extLst>
      <p:ext uri="{BB962C8B-B14F-4D97-AF65-F5344CB8AC3E}">
        <p14:creationId xmlns:p14="http://schemas.microsoft.com/office/powerpoint/2010/main" val="298974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New Scholarship Opportunity</a:t>
            </a:r>
          </a:p>
        </p:txBody>
      </p:sp>
      <p:sp>
        <p:nvSpPr>
          <p:cNvPr id="2283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rgbClr val="004E95"/>
              </a:buClr>
              <a:buSzPct val="125000"/>
              <a:buFont typeface="Courier New" panose="02070309020205020404" pitchFamily="49" charset="0"/>
              <a:buChar char="o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E95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4E95"/>
              </a:buClr>
              <a:buSzPct val="11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200">
                <a:solidFill>
                  <a:srgbClr val="000000"/>
                </a:solidFill>
                <a:ea typeface="ＭＳ Ｐゴシック" panose="020B0600070205080204" pitchFamily="34" charset="-128"/>
              </a:rPr>
              <a:t>S</a:t>
            </a:r>
            <a:fld id="{27A77361-C38C-4E98-851A-53D5B1AF04DD}" type="slidenum">
              <a:rPr lang="en-US" altLang="en-US" sz="1200">
                <a:solidFill>
                  <a:srgbClr val="000000"/>
                </a:solidFill>
                <a:ea typeface="ＭＳ Ｐゴシック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21</a:t>
            </a:fld>
            <a:endParaRPr lang="en-US" altLang="en-US" sz="12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28357" name="TextBox 1"/>
          <p:cNvSpPr txBox="1">
            <a:spLocks noChangeArrowheads="1"/>
          </p:cNvSpPr>
          <p:nvPr/>
        </p:nvSpPr>
        <p:spPr bwMode="auto">
          <a:xfrm>
            <a:off x="2159792" y="5741875"/>
            <a:ext cx="78724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4E95"/>
              </a:buClr>
              <a:buSzPct val="125000"/>
              <a:buFont typeface="Courier New" panose="02070309020205020404" pitchFamily="49" charset="0"/>
              <a:buChar char="o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E95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4E95"/>
              </a:buClr>
              <a:buSzPct val="11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This means you 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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1EA072-FABC-6CF8-49FD-7E03D811BA83}"/>
              </a:ext>
            </a:extLst>
          </p:cNvPr>
          <p:cNvSpPr txBox="1"/>
          <p:nvPr/>
        </p:nvSpPr>
        <p:spPr>
          <a:xfrm>
            <a:off x="6087734" y="2131705"/>
            <a:ext cx="620586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GFOA Leadership Development Scholarship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(GLDS) program is available to assist working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professionals with funding to advance their careers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public finance. Current members of GFOA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eligible to apply for a scholarship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cover training and/or travel costs for GFOA’s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Leadership Academy and in-person training </a:t>
            </a:r>
          </a:p>
          <a:p>
            <a:r>
              <a:rPr lang="en-US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events (the annual GFOA conference is excluded.)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A blue square with white text&#10;&#10;Description automatically generated">
            <a:extLst>
              <a:ext uri="{FF2B5EF4-FFF2-40B4-BE49-F238E27FC236}">
                <a16:creationId xmlns:a16="http://schemas.microsoft.com/office/drawing/2014/main" id="{2A889C1B-7238-34FF-64F4-E3C22FE5B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67" y="1294544"/>
            <a:ext cx="4639602" cy="405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89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Hope to see you next year in…</a:t>
            </a:r>
          </a:p>
        </p:txBody>
      </p:sp>
      <p:sp>
        <p:nvSpPr>
          <p:cNvPr id="2283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rgbClr val="004E95"/>
              </a:buClr>
              <a:buSzPct val="125000"/>
              <a:buFont typeface="Courier New" panose="02070309020205020404" pitchFamily="49" charset="0"/>
              <a:buChar char="o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E95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4E95"/>
              </a:buClr>
              <a:buSzPct val="11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200">
                <a:solidFill>
                  <a:srgbClr val="000000"/>
                </a:solidFill>
                <a:ea typeface="ＭＳ Ｐゴシック" panose="020B0600070205080204" pitchFamily="34" charset="-128"/>
              </a:rPr>
              <a:t>S</a:t>
            </a:r>
            <a:fld id="{27A77361-C38C-4E98-851A-53D5B1AF04DD}" type="slidenum">
              <a:rPr lang="en-US" altLang="en-US" sz="1200">
                <a:solidFill>
                  <a:srgbClr val="000000"/>
                </a:solidFill>
                <a:ea typeface="ＭＳ Ｐゴシック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22</a:t>
            </a:fld>
            <a:endParaRPr lang="en-US" altLang="en-US" sz="12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28357" name="TextBox 1"/>
          <p:cNvSpPr txBox="1">
            <a:spLocks noChangeArrowheads="1"/>
          </p:cNvSpPr>
          <p:nvPr/>
        </p:nvSpPr>
        <p:spPr bwMode="auto">
          <a:xfrm>
            <a:off x="2505666" y="5696331"/>
            <a:ext cx="78724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4E95"/>
              </a:buClr>
              <a:buSzPct val="125000"/>
              <a:buFont typeface="Courier New" panose="02070309020205020404" pitchFamily="49" charset="0"/>
              <a:buChar char="o"/>
              <a:defRPr sz="32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4E95"/>
              </a:buClr>
              <a:buSzPct val="125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4E95"/>
              </a:buClr>
              <a:buSzPct val="11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E95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50 First Time attendee scholarships for each state/province</a:t>
            </a:r>
          </a:p>
        </p:txBody>
      </p:sp>
      <p:pic>
        <p:nvPicPr>
          <p:cNvPr id="4" name="Picture 3" descr="A logo with text and orange leaf&#10;&#10;Description automatically generated">
            <a:extLst>
              <a:ext uri="{FF2B5EF4-FFF2-40B4-BE49-F238E27FC236}">
                <a16:creationId xmlns:a16="http://schemas.microsoft.com/office/drawing/2014/main" id="{5DDC3E83-7B67-7995-6FEB-32F198C6E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631" y="1399854"/>
            <a:ext cx="6278738" cy="405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83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E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098550"/>
            <a:ext cx="9144000" cy="1862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1500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24328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9" y="152400"/>
            <a:ext cx="9233598" cy="685800"/>
          </a:xfrm>
        </p:spPr>
        <p:txBody>
          <a:bodyPr/>
          <a:lstStyle/>
          <a:p>
            <a:r>
              <a:rPr lang="en-US" dirty="0"/>
              <a:t>Aurora Colorado – Some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25415"/>
            <a:ext cx="5260254" cy="4783016"/>
          </a:xfrm>
        </p:spPr>
        <p:txBody>
          <a:bodyPr>
            <a:normAutofit fontScale="92500" lnSpcReduction="10000"/>
          </a:bodyPr>
          <a:lstStyle/>
          <a:p>
            <a:pPr marL="0" indent="0">
              <a:buClr>
                <a:srgbClr val="64B1BC"/>
              </a:buClr>
              <a:buNone/>
            </a:pPr>
            <a:r>
              <a:rPr lang="en-US" sz="1600" b="1" dirty="0"/>
              <a:t>Water:</a:t>
            </a:r>
          </a:p>
          <a:p>
            <a:pPr>
              <a:buClr>
                <a:srgbClr val="64B1BC"/>
              </a:buClr>
            </a:pPr>
            <a:r>
              <a:rPr lang="en-US" sz="1600" dirty="0"/>
              <a:t>Leader in water conservation and water re-use. Council just approved a new water conservation/non-functional turf ordinance to continue this leadership. </a:t>
            </a:r>
          </a:p>
          <a:p>
            <a:pPr>
              <a:buClr>
                <a:srgbClr val="64B1BC"/>
              </a:buClr>
            </a:pPr>
            <a:r>
              <a:rPr lang="en-US" sz="1600" dirty="0"/>
              <a:t>The new ordinance establishes a strong ethic of water efficient landscapes for future growth within Aurora. </a:t>
            </a:r>
          </a:p>
          <a:p>
            <a:pPr marL="0" indent="0">
              <a:buClr>
                <a:srgbClr val="64B1BC"/>
              </a:buClr>
              <a:buNone/>
            </a:pPr>
            <a:r>
              <a:rPr lang="en-US" sz="1600" b="1" dirty="0"/>
              <a:t>Capital Plan:</a:t>
            </a:r>
          </a:p>
          <a:p>
            <a:r>
              <a:rPr lang="en-US" sz="1600" dirty="0"/>
              <a:t>Over the last two years, conducted extensive capital planning process resulting in a draft Capital Infrastructure Master Plan (Capital Plan).</a:t>
            </a:r>
          </a:p>
          <a:p>
            <a:r>
              <a:rPr lang="en-US" sz="1600" dirty="0"/>
              <a:t>The Capital Plan includes over $700 million in prioritized transportation, parks and facilities capital needs.</a:t>
            </a:r>
          </a:p>
          <a:p>
            <a:r>
              <a:rPr lang="en-US" sz="1600" dirty="0">
                <a:cs typeface="Arial"/>
              </a:rPr>
              <a:t>Implementation of the Capital Plan will include the education and engagement of residents regarding the City’s capital needs, funding strategies, etc.</a:t>
            </a:r>
          </a:p>
          <a:p>
            <a:pPr marL="0" indent="0">
              <a:buNone/>
            </a:pPr>
            <a:r>
              <a:rPr lang="en-US" sz="1600" b="1" dirty="0">
                <a:cs typeface="Arial"/>
              </a:rPr>
              <a:t>Staffing:</a:t>
            </a:r>
          </a:p>
          <a:p>
            <a:r>
              <a:rPr lang="en-US" sz="1600" dirty="0"/>
              <a:t>Turnover of city staff exceeding 18% in 2022, now beginning to improve.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7315200" y="6629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b="1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August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52400" y="6629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Rating Presentation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35814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-</a:t>
            </a:r>
            <a:fld id="{571FDD5B-8934-47E4-B87F-C3E6EDF25688}" type="slidenum">
              <a:rPr lang="en-US" smtClean="0"/>
              <a:pPr>
                <a:defRPr/>
              </a:pPr>
              <a:t>3</a:t>
            </a:fld>
            <a:r>
              <a:rPr lang="en-US"/>
              <a:t>-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335026-FB07-48A8-992F-A882FCDF5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195754"/>
            <a:ext cx="4360985" cy="435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3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675064" y="1069975"/>
            <a:ext cx="5030787" cy="47561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7051" y="1668464"/>
            <a:ext cx="3673475" cy="3640137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Oval 5"/>
          <p:cNvSpPr/>
          <p:nvPr/>
        </p:nvSpPr>
        <p:spPr>
          <a:xfrm>
            <a:off x="5008564" y="2312989"/>
            <a:ext cx="2351087" cy="2371725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44827" y="1448346"/>
            <a:ext cx="1291460" cy="692498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300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ＭＳ Ｐゴシック" panose="020B0600070205080204" pitchFamily="34" charset="-128"/>
              </a:rPr>
              <a:t>What</a:t>
            </a:r>
          </a:p>
        </p:txBody>
      </p:sp>
      <p:sp>
        <p:nvSpPr>
          <p:cNvPr id="8" name="Rectangle 7"/>
          <p:cNvSpPr/>
          <p:nvPr/>
        </p:nvSpPr>
        <p:spPr>
          <a:xfrm>
            <a:off x="5544827" y="2048135"/>
            <a:ext cx="1291460" cy="692498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300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ＭＳ Ｐゴシック" panose="020B0600070205080204" pitchFamily="34" charset="-128"/>
              </a:rPr>
              <a:t>How</a:t>
            </a:r>
          </a:p>
        </p:txBody>
      </p:sp>
      <p:sp>
        <p:nvSpPr>
          <p:cNvPr id="9" name="Rectangle 8"/>
          <p:cNvSpPr/>
          <p:nvPr/>
        </p:nvSpPr>
        <p:spPr>
          <a:xfrm>
            <a:off x="5561154" y="2708276"/>
            <a:ext cx="1291460" cy="692498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3000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ＭＳ Ｐゴシック" panose="020B0600070205080204" pitchFamily="34" charset="-128"/>
              </a:rPr>
              <a:t>Why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86374" y="3658444"/>
            <a:ext cx="3503525" cy="1936716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Down">
              <a:avLst>
                <a:gd name="adj" fmla="val 311578"/>
              </a:avLst>
            </a:prstTxWarp>
            <a:spAutoFit/>
          </a:bodyPr>
          <a:lstStyle/>
          <a:p>
            <a:pPr algn="ctr" defTabSz="685800">
              <a:defRPr/>
            </a:pPr>
            <a:r>
              <a:rPr lang="en-US" sz="405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ＭＳ Ｐゴシック" panose="020B0600070205080204" pitchFamily="34" charset="-128"/>
              </a:rPr>
              <a:t>Advance excellence in gov’t finance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96105" y="2504783"/>
            <a:ext cx="3156081" cy="2496236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Down">
              <a:avLst>
                <a:gd name="adj" fmla="val 140567"/>
              </a:avLst>
            </a:prstTxWarp>
            <a:spAutoFit/>
          </a:bodyPr>
          <a:lstStyle/>
          <a:p>
            <a:pPr algn="ctr" defTabSz="685800">
              <a:defRPr/>
            </a:pPr>
            <a:r>
              <a:rPr lang="en-US" sz="495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ＭＳ Ｐゴシック" panose="020B0600070205080204" pitchFamily="34" charset="-128"/>
              </a:rPr>
              <a:t>Resource |Educator |Advocate |Facilitator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2920" y="2312827"/>
            <a:ext cx="1924439" cy="2183363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Down">
              <a:avLst>
                <a:gd name="adj" fmla="val 140567"/>
              </a:avLst>
            </a:prstTxWarp>
            <a:spAutoFit/>
          </a:bodyPr>
          <a:lstStyle/>
          <a:p>
            <a:pPr algn="ctr" defTabSz="685800">
              <a:defRPr/>
            </a:pPr>
            <a:r>
              <a:rPr lang="en-US" sz="4050" b="1" dirty="0">
                <a:ln w="0"/>
                <a:solidFill>
                  <a:srgbClr val="5B9BD5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ＭＳ Ｐゴシック" panose="020B0600070205080204" pitchFamily="34" charset="-128"/>
              </a:rPr>
              <a:t>Thriving Communities</a:t>
            </a:r>
          </a:p>
        </p:txBody>
      </p:sp>
      <p:pic>
        <p:nvPicPr>
          <p:cNvPr id="1026" name="Picture 2" descr="Image result for thriving community cl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9" y="2959101"/>
            <a:ext cx="11207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2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38" y="176213"/>
            <a:ext cx="2901950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90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25028">
            <a:off x="520321" y="1234759"/>
            <a:ext cx="2895851" cy="36045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798" y="289620"/>
            <a:ext cx="2926789" cy="3604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47953">
            <a:off x="8811164" y="1109130"/>
            <a:ext cx="2906913" cy="3604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798" y="4114799"/>
            <a:ext cx="2979932" cy="2601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1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560"/>
            <a:ext cx="12093988" cy="60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6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246" y="120119"/>
            <a:ext cx="8269288" cy="24277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1132" y="2726255"/>
            <a:ext cx="9381067" cy="3901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Accounting, Auditing, and Financial Reporting Committee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Committee on Governmental Budgeting &amp; Fiscal Policy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Committee on Governmental Debt Management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Committee on Economic Development &amp; Capital Planning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Committee on Retirement and Benefits Administration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Committee on Treasury &amp; Investment Management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Committee on Canadian Issues</a:t>
            </a:r>
          </a:p>
        </p:txBody>
      </p:sp>
    </p:spTree>
    <p:extLst>
      <p:ext uri="{BB962C8B-B14F-4D97-AF65-F5344CB8AC3E}">
        <p14:creationId xmlns:p14="http://schemas.microsoft.com/office/powerpoint/2010/main" val="3750000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5413"/>
            <a:ext cx="908685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590800"/>
            <a:ext cx="41433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048126"/>
            <a:ext cx="33051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333751"/>
            <a:ext cx="38195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4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24401"/>
            <a:ext cx="28956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5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520" y="3224457"/>
            <a:ext cx="494347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67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75679"/>
            <a:ext cx="9381067" cy="5910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Black Caucus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Women’s Public Finance Network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Urban Forum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Small Government Forum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Utility Finance Forum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Alliance for Excellence in School Budgeting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LGBTQIA+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Hispanic Network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1524000" y="1"/>
            <a:ext cx="9144000" cy="747713"/>
          </a:xfrm>
          <a:prstGeom prst="rect">
            <a:avLst/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600" dirty="0">
                <a:solidFill>
                  <a:srgbClr val="FFFFFF"/>
                </a:solidFill>
                <a:ea typeface="ＭＳ Ｐゴシック" panose="020B0600070205080204" pitchFamily="34" charset="-128"/>
              </a:rPr>
              <a:t>Networking Groups</a:t>
            </a:r>
          </a:p>
        </p:txBody>
      </p:sp>
    </p:spTree>
    <p:extLst>
      <p:ext uri="{BB962C8B-B14F-4D97-AF65-F5344CB8AC3E}">
        <p14:creationId xmlns:p14="http://schemas.microsoft.com/office/powerpoint/2010/main" val="4010131989"/>
      </p:ext>
    </p:extLst>
  </p:cSld>
  <p:clrMapOvr>
    <a:masterClrMapping/>
  </p:clrMapOvr>
</p:sld>
</file>

<file path=ppt/theme/theme1.xml><?xml version="1.0" encoding="utf-8"?>
<a:theme xmlns:a="http://schemas.openxmlformats.org/drawingml/2006/main" name="GFOA Presenation Template_2014 09 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f_Template_2009">
  <a:themeElements>
    <a:clrScheme name="Office2007_MA_Theme">
      <a:dk1>
        <a:srgbClr val="080808"/>
      </a:dk1>
      <a:lt1>
        <a:srgbClr val="0028A0"/>
      </a:lt1>
      <a:dk2>
        <a:srgbClr val="080808"/>
      </a:dk2>
      <a:lt2>
        <a:srgbClr val="0028A0"/>
      </a:lt2>
      <a:accent1>
        <a:srgbClr val="28A082"/>
      </a:accent1>
      <a:accent2>
        <a:srgbClr val="F58C3C"/>
      </a:accent2>
      <a:accent3>
        <a:srgbClr val="1E50AA"/>
      </a:accent3>
      <a:accent4>
        <a:srgbClr val="FFC832"/>
      </a:accent4>
      <a:accent5>
        <a:srgbClr val="76A305"/>
      </a:accent5>
      <a:accent6>
        <a:srgbClr val="965096"/>
      </a:accent6>
      <a:hlink>
        <a:srgbClr val="0028A0"/>
      </a:hlink>
      <a:folHlink>
        <a:srgbClr val="0028A0"/>
      </a:folHlink>
    </a:clrScheme>
    <a:fontScheme name="Conf_Template_2009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000" dirty="0" err="1" smtClean="0"/>
        </a:defPPr>
      </a:lstStyle>
    </a:txDef>
  </a:objectDefaults>
  <a:extraClrSchemeLst>
    <a:extraClrScheme>
      <a:clrScheme name="Conf_Template_Fall09 1">
        <a:dk1>
          <a:srgbClr val="080808"/>
        </a:dk1>
        <a:lt1>
          <a:srgbClr val="FFFFFF"/>
        </a:lt1>
        <a:dk2>
          <a:srgbClr val="91969B"/>
        </a:dk2>
        <a:lt2>
          <a:srgbClr val="0028A0"/>
        </a:lt2>
        <a:accent1>
          <a:srgbClr val="2DAA5F"/>
        </a:accent1>
        <a:accent2>
          <a:srgbClr val="009BE1"/>
        </a:accent2>
        <a:accent3>
          <a:srgbClr val="FFFFFF"/>
        </a:accent3>
        <a:accent4>
          <a:srgbClr val="060606"/>
        </a:accent4>
        <a:accent5>
          <a:srgbClr val="ADD2B6"/>
        </a:accent5>
        <a:accent6>
          <a:srgbClr val="008CCC"/>
        </a:accent6>
        <a:hlink>
          <a:srgbClr val="C3C8CD"/>
        </a:hlink>
        <a:folHlink>
          <a:srgbClr val="464B5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FOA Presenation Template_2014.09.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nf_Template_2009">
  <a:themeElements>
    <a:clrScheme name="Office2007_MA_Theme">
      <a:dk1>
        <a:srgbClr val="080808"/>
      </a:dk1>
      <a:lt1>
        <a:srgbClr val="0028A0"/>
      </a:lt1>
      <a:dk2>
        <a:srgbClr val="080808"/>
      </a:dk2>
      <a:lt2>
        <a:srgbClr val="0028A0"/>
      </a:lt2>
      <a:accent1>
        <a:srgbClr val="28A082"/>
      </a:accent1>
      <a:accent2>
        <a:srgbClr val="F58C3C"/>
      </a:accent2>
      <a:accent3>
        <a:srgbClr val="1E50AA"/>
      </a:accent3>
      <a:accent4>
        <a:srgbClr val="FFC832"/>
      </a:accent4>
      <a:accent5>
        <a:srgbClr val="76A305"/>
      </a:accent5>
      <a:accent6>
        <a:srgbClr val="965096"/>
      </a:accent6>
      <a:hlink>
        <a:srgbClr val="0028A0"/>
      </a:hlink>
      <a:folHlink>
        <a:srgbClr val="0028A0"/>
      </a:folHlink>
    </a:clrScheme>
    <a:fontScheme name="Conf_Template_2009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000" dirty="0" err="1" smtClean="0"/>
        </a:defPPr>
      </a:lstStyle>
    </a:txDef>
  </a:objectDefaults>
  <a:extraClrSchemeLst>
    <a:extraClrScheme>
      <a:clrScheme name="Conf_Template_Fall09 1">
        <a:dk1>
          <a:srgbClr val="080808"/>
        </a:dk1>
        <a:lt1>
          <a:srgbClr val="FFFFFF"/>
        </a:lt1>
        <a:dk2>
          <a:srgbClr val="91969B"/>
        </a:dk2>
        <a:lt2>
          <a:srgbClr val="0028A0"/>
        </a:lt2>
        <a:accent1>
          <a:srgbClr val="2DAA5F"/>
        </a:accent1>
        <a:accent2>
          <a:srgbClr val="009BE1"/>
        </a:accent2>
        <a:accent3>
          <a:srgbClr val="FFFFFF"/>
        </a:accent3>
        <a:accent4>
          <a:srgbClr val="060606"/>
        </a:accent4>
        <a:accent5>
          <a:srgbClr val="ADD2B6"/>
        </a:accent5>
        <a:accent6>
          <a:srgbClr val="008CCC"/>
        </a:accent6>
        <a:hlink>
          <a:srgbClr val="C3C8CD"/>
        </a:hlink>
        <a:folHlink>
          <a:srgbClr val="464B5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GFOA Presenation Template_2014.09.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GFOA Presenation Template_2014.09.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GFOA Presenation Template_2014.09.10">
  <a:themeElements>
    <a:clrScheme name="GFOA Websit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4E95"/>
      </a:accent1>
      <a:accent2>
        <a:srgbClr val="16E6B6"/>
      </a:accent2>
      <a:accent3>
        <a:srgbClr val="FFD800"/>
      </a:accent3>
      <a:accent4>
        <a:srgbClr val="EDEBE8"/>
      </a:accent4>
      <a:accent5>
        <a:srgbClr val="3ACDE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GFOA Presenation Template_2014.09.10">
  <a:themeElements>
    <a:clrScheme name="GFOA Website 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4E95"/>
      </a:accent1>
      <a:accent2>
        <a:srgbClr val="16E6B6"/>
      </a:accent2>
      <a:accent3>
        <a:srgbClr val="FFD800"/>
      </a:accent3>
      <a:accent4>
        <a:srgbClr val="EDEBE8"/>
      </a:accent4>
      <a:accent5>
        <a:srgbClr val="3ACDE8"/>
      </a:accent5>
      <a:accent6>
        <a:srgbClr val="FF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903</Words>
  <Application>Microsoft Office PowerPoint</Application>
  <PresentationFormat>Widescreen</PresentationFormat>
  <Paragraphs>153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3" baseType="lpstr">
      <vt:lpstr>Arial</vt:lpstr>
      <vt:lpstr>Book Antiqua</vt:lpstr>
      <vt:lpstr>Calibri</vt:lpstr>
      <vt:lpstr>Calibri Light</vt:lpstr>
      <vt:lpstr>Courier New</vt:lpstr>
      <vt:lpstr>Helvetica</vt:lpstr>
      <vt:lpstr>Lato</vt:lpstr>
      <vt:lpstr>Times New Roman</vt:lpstr>
      <vt:lpstr>Verdana</vt:lpstr>
      <vt:lpstr>Wingdings</vt:lpstr>
      <vt:lpstr>GFOA Presenation Template_2014 09 10</vt:lpstr>
      <vt:lpstr>1_Conf_Template_2009</vt:lpstr>
      <vt:lpstr>GFOA Presenation Template_2014.09.10</vt:lpstr>
      <vt:lpstr>Office Theme</vt:lpstr>
      <vt:lpstr>Conf_Template_2009</vt:lpstr>
      <vt:lpstr>1_GFOA Presenation Template_2014.09.10</vt:lpstr>
      <vt:lpstr>2_GFOA Presenation Template_2014.09.10</vt:lpstr>
      <vt:lpstr>3_GFOA Presenation Template_2014.09.10</vt:lpstr>
      <vt:lpstr>4_GFOA Presenation Template_2014.09.10</vt:lpstr>
      <vt:lpstr>Acrobat Document</vt:lpstr>
      <vt:lpstr>National GFOA Update</vt:lpstr>
      <vt:lpstr>Aurora Colorado - City Highlights</vt:lpstr>
      <vt:lpstr>Aurora Colorado – Some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Networking Groups</vt:lpstr>
      <vt:lpstr>Learning Management System (LMS)</vt:lpstr>
      <vt:lpstr>Certified Public Finance Officer</vt:lpstr>
      <vt:lpstr>Certified Public Finance Officer</vt:lpstr>
      <vt:lpstr>Future of the profession initiative</vt:lpstr>
      <vt:lpstr>PowerPoint Presentation</vt:lpstr>
      <vt:lpstr>PowerPoint Presentation</vt:lpstr>
      <vt:lpstr>Capital Planning should begin with Asset Management</vt:lpstr>
      <vt:lpstr>ASCE’s Report Card for America’s Infrastructure</vt:lpstr>
      <vt:lpstr>Asset Management: Leadership</vt:lpstr>
      <vt:lpstr>Asset Management: Tools to Manage</vt:lpstr>
      <vt:lpstr>GFOA Initiatives in Asset Management</vt:lpstr>
      <vt:lpstr>New Scholarship Opportunity</vt:lpstr>
      <vt:lpstr>Hope to see you next year in…</vt:lpstr>
      <vt:lpstr>PowerPoint Presentation</vt:lpstr>
    </vt:vector>
  </TitlesOfParts>
  <Company>GFOA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GFOA’s Proposed New Code of Ethics</dc:title>
  <dc:creator>Shayne Kavanagh</dc:creator>
  <cp:lastModifiedBy>Velasquez, Terri</cp:lastModifiedBy>
  <cp:revision>176</cp:revision>
  <dcterms:created xsi:type="dcterms:W3CDTF">2019-04-07T18:55:43Z</dcterms:created>
  <dcterms:modified xsi:type="dcterms:W3CDTF">2023-11-14T02:23:29Z</dcterms:modified>
</cp:coreProperties>
</file>